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3"/>
  </p:notesMasterIdLst>
  <p:sldIdLst>
    <p:sldId id="256" r:id="rId2"/>
    <p:sldId id="380" r:id="rId3"/>
    <p:sldId id="396" r:id="rId4"/>
    <p:sldId id="397" r:id="rId5"/>
    <p:sldId id="382" r:id="rId6"/>
    <p:sldId id="384" r:id="rId7"/>
    <p:sldId id="381" r:id="rId8"/>
    <p:sldId id="383" r:id="rId9"/>
    <p:sldId id="385" r:id="rId10"/>
    <p:sldId id="386" r:id="rId11"/>
    <p:sldId id="389" r:id="rId12"/>
    <p:sldId id="390" r:id="rId13"/>
    <p:sldId id="391" r:id="rId14"/>
    <p:sldId id="388" r:id="rId15"/>
    <p:sldId id="398" r:id="rId16"/>
    <p:sldId id="399" r:id="rId17"/>
    <p:sldId id="400" r:id="rId18"/>
    <p:sldId id="401" r:id="rId19"/>
    <p:sldId id="395" r:id="rId20"/>
    <p:sldId id="394" r:id="rId21"/>
    <p:sldId id="402" r:id="rId22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83" autoAdjust="0"/>
    <p:restoredTop sz="94660"/>
  </p:normalViewPr>
  <p:slideViewPr>
    <p:cSldViewPr snapToGrid="0">
      <p:cViewPr varScale="1">
        <p:scale>
          <a:sx n="117" d="100"/>
          <a:sy n="117" d="100"/>
        </p:scale>
        <p:origin x="354" y="10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tableStyles" Target="tableStyles.xml"/></Relationships>
</file>

<file path=ppt/diagrams/_rels/data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_rels/drawing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2.png"/><Relationship Id="rId2" Type="http://schemas.openxmlformats.org/officeDocument/2006/relationships/image" Target="../media/image21.svg"/><Relationship Id="rId1" Type="http://schemas.openxmlformats.org/officeDocument/2006/relationships/image" Target="../media/image20.png"/><Relationship Id="rId4" Type="http://schemas.openxmlformats.org/officeDocument/2006/relationships/image" Target="../media/image23.svg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18/5/colors/Iconchunking_neutralicon_colorful1">
  <dgm:title val=""/>
  <dgm:desc val=""/>
  <dgm:catLst>
    <dgm:cat type="colorful" pri="101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 meth="repeat">
      <a:schemeClr val="bg1"/>
    </dgm:fillClrLst>
    <dgm:linClrLst meth="repeat">
      <a:schemeClr val="lt1">
        <a:alpha val="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/>
    <dgm:txEffectClrLst/>
  </dgm:styleLbl>
  <dgm:styleLbl name="lnNode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 meth="repeat">
      <a:schemeClr val="accent2">
        <a:alpha val="50000"/>
      </a:schemeClr>
      <a:schemeClr val="accent3">
        <a:alpha val="50000"/>
      </a:schemeClr>
      <a:schemeClr val="accent4">
        <a:alpha val="50000"/>
      </a:schemeClr>
      <a:schemeClr val="accent5">
        <a:alpha val="50000"/>
      </a:schemeClr>
      <a:schemeClr val="accent6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 meth="repeat">
      <a:schemeClr val="accent2">
        <a:tint val="50000"/>
      </a:schemeClr>
      <a:schemeClr val="accent3">
        <a:tint val="50000"/>
      </a:schemeClr>
      <a:schemeClr val="accent4">
        <a:tint val="50000"/>
      </a:schemeClr>
      <a:schemeClr val="accent5">
        <a:tint val="50000"/>
      </a:schemeClr>
      <a:schemeClr val="accent6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1">
        <a:tint val="50000"/>
      </a:schemeClr>
      <a:schemeClr val="accent2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/>
    <dgm:txEffectClrLst/>
  </dgm:styleLbl>
  <dgm:styleLbl name="f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 meth="repeat">
      <a:schemeClr val="accent2"/>
      <a:schemeClr val="accent3"/>
      <a:schemeClr val="accent4"/>
      <a:schemeClr val="accent5"/>
      <a:schemeClr val="accent6"/>
    </dgm:fillClrLst>
    <dgm:linClrLst meth="cycle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asst1">
    <dgm:fillClrLst meth="repeat">
      <a:schemeClr val="accent2"/>
    </dgm:fillClrLst>
    <dgm:linClrLst meth="repeat">
      <a:schemeClr val="lt1"/>
    </dgm:linClrLst>
    <dgm:effectClrLst/>
    <dgm:txLinClrLst/>
    <dgm:txFillClrLst/>
    <dgm:txEffectClrLst/>
  </dgm:styleLbl>
  <dgm:styleLbl name="asst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1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3">
        <a:tint val="90000"/>
      </a:schemeClr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4">
        <a:tint val="7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>
        <a:tint val="5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1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2"/>
      <a:schemeClr val="accent3"/>
      <a:schemeClr val="accent4"/>
      <a:schemeClr val="accent5"/>
      <a:schemeClr val="accent6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fillClrLst>
    <dgm:linClrLst meth="repeat">
      <a:schemeClr val="accent2">
        <a:tint val="40000"/>
        <a:alpha val="90000"/>
      </a:schemeClr>
      <a:schemeClr val="accent3">
        <a:tint val="40000"/>
        <a:alpha val="90000"/>
      </a:schemeClr>
      <a:schemeClr val="accent4">
        <a:tint val="40000"/>
        <a:alpha val="90000"/>
      </a:schemeClr>
      <a:schemeClr val="accent5">
        <a:tint val="40000"/>
        <a:alpha val="90000"/>
      </a:schemeClr>
      <a:schemeClr val="accent6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2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/>
      <a:schemeClr val="accent3"/>
      <a:schemeClr val="accent4"/>
      <a:schemeClr val="accent5"/>
      <a:schemeClr val="accent6"/>
    </dgm:fillClrLst>
    <dgm:linClrLst meth="repeat">
      <a:schemeClr val="lt1">
        <a:alpha val="0"/>
      </a:schemeClr>
    </dgm:linClrLst>
    <dgm:effectClrLst/>
    <dgm:txLinClrLst/>
    <dgm:txFillClrLst/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1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3DC8CBD6-8C38-4985-A734-B3E064598BB8}" type="doc">
      <dgm:prSet loTypeId="urn:microsoft.com/office/officeart/2018/5/layout/IconCircleLabelList" loCatId="icon" qsTypeId="urn:microsoft.com/office/officeart/2005/8/quickstyle/simple1" qsCatId="simple" csTypeId="urn:microsoft.com/office/officeart/2018/5/colors/Iconchunking_neutralicon_colorful1" csCatId="colorful" phldr="1"/>
      <dgm:spPr/>
      <dgm:t>
        <a:bodyPr/>
        <a:lstStyle/>
        <a:p>
          <a:endParaRPr lang="en-US"/>
        </a:p>
      </dgm:t>
    </dgm:pt>
    <dgm:pt modelId="{3BC3A64F-A8CC-4017-9CD3-AADFC634D19D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MX"/>
            <a:t>Tipo 1?</a:t>
          </a:r>
          <a:endParaRPr lang="en-US"/>
        </a:p>
      </dgm:t>
    </dgm:pt>
    <dgm:pt modelId="{AC62D5E7-B41D-4B2E-B55C-139F4234FD6A}" type="parTrans" cxnId="{E54E2E58-0271-4729-8C82-A8CB0758738B}">
      <dgm:prSet/>
      <dgm:spPr/>
      <dgm:t>
        <a:bodyPr/>
        <a:lstStyle/>
        <a:p>
          <a:endParaRPr lang="en-US"/>
        </a:p>
      </dgm:t>
    </dgm:pt>
    <dgm:pt modelId="{3872AFF8-0F6F-4F34-A8BB-490405CB02ED}" type="sibTrans" cxnId="{E54E2E58-0271-4729-8C82-A8CB0758738B}">
      <dgm:prSet/>
      <dgm:spPr/>
      <dgm:t>
        <a:bodyPr/>
        <a:lstStyle/>
        <a:p>
          <a:endParaRPr lang="en-US"/>
        </a:p>
      </dgm:t>
    </dgm:pt>
    <dgm:pt modelId="{50708B29-08EF-4131-9A5B-EACB9D71D7AA}">
      <dgm:prSet/>
      <dgm:spPr/>
      <dgm:t>
        <a:bodyPr/>
        <a:lstStyle/>
        <a:p>
          <a:pPr>
            <a:lnSpc>
              <a:spcPct val="100000"/>
            </a:lnSpc>
            <a:defRPr cap="all"/>
          </a:pPr>
          <a:r>
            <a:rPr lang="es-MX"/>
            <a:t>Tipo 2?</a:t>
          </a:r>
          <a:endParaRPr lang="en-US"/>
        </a:p>
      </dgm:t>
    </dgm:pt>
    <dgm:pt modelId="{C23A52C5-13A2-4F80-9C06-EF4EFBFB3422}" type="parTrans" cxnId="{0DB71B9A-2F9D-46FF-94E2-41D6EE888C2A}">
      <dgm:prSet/>
      <dgm:spPr/>
      <dgm:t>
        <a:bodyPr/>
        <a:lstStyle/>
        <a:p>
          <a:endParaRPr lang="en-US"/>
        </a:p>
      </dgm:t>
    </dgm:pt>
    <dgm:pt modelId="{9FAE04B3-902A-4563-B34B-B67452A4A01E}" type="sibTrans" cxnId="{0DB71B9A-2F9D-46FF-94E2-41D6EE888C2A}">
      <dgm:prSet/>
      <dgm:spPr/>
      <dgm:t>
        <a:bodyPr/>
        <a:lstStyle/>
        <a:p>
          <a:endParaRPr lang="en-US"/>
        </a:p>
      </dgm:t>
    </dgm:pt>
    <dgm:pt modelId="{D5700E85-69EB-43BC-BA19-F15DFE9C7A8B}" type="pres">
      <dgm:prSet presAssocID="{3DC8CBD6-8C38-4985-A734-B3E064598BB8}" presName="root" presStyleCnt="0">
        <dgm:presLayoutVars>
          <dgm:dir/>
          <dgm:resizeHandles val="exact"/>
        </dgm:presLayoutVars>
      </dgm:prSet>
      <dgm:spPr/>
    </dgm:pt>
    <dgm:pt modelId="{9B684DFB-886C-454D-9213-6F270A9C7AF1}" type="pres">
      <dgm:prSet presAssocID="{3BC3A64F-A8CC-4017-9CD3-AADFC634D19D}" presName="compNode" presStyleCnt="0"/>
      <dgm:spPr/>
    </dgm:pt>
    <dgm:pt modelId="{136C343D-47A1-4893-859F-57FC686EBF28}" type="pres">
      <dgm:prSet presAssocID="{3BC3A64F-A8CC-4017-9CD3-AADFC634D19D}" presName="iconBgRect" presStyleLbl="bgShp" presStyleIdx="0" presStyleCnt="2"/>
      <dgm:spPr/>
    </dgm:pt>
    <dgm:pt modelId="{54C3D6B8-E2C6-4DE3-80A2-82FCA34522BC}" type="pres">
      <dgm:prSet presAssocID="{3BC3A64F-A8CC-4017-9CD3-AADFC634D19D}" presName="iconRect" presStyleLbl="node1" presStyleIdx="0" presStyleCnt="2"/>
      <dgm:spPr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Questions"/>
        </a:ext>
      </dgm:extLst>
    </dgm:pt>
    <dgm:pt modelId="{51620B67-0853-4CBF-BD24-A86183E42781}" type="pres">
      <dgm:prSet presAssocID="{3BC3A64F-A8CC-4017-9CD3-AADFC634D19D}" presName="spaceRect" presStyleCnt="0"/>
      <dgm:spPr/>
    </dgm:pt>
    <dgm:pt modelId="{75C08262-F400-44E1-B605-66D03DF07F1E}" type="pres">
      <dgm:prSet presAssocID="{3BC3A64F-A8CC-4017-9CD3-AADFC634D19D}" presName="textRect" presStyleLbl="revTx" presStyleIdx="0" presStyleCnt="2">
        <dgm:presLayoutVars>
          <dgm:chMax val="1"/>
          <dgm:chPref val="1"/>
        </dgm:presLayoutVars>
      </dgm:prSet>
      <dgm:spPr/>
    </dgm:pt>
    <dgm:pt modelId="{45F660F8-D981-4705-95E6-FE6A304B79F1}" type="pres">
      <dgm:prSet presAssocID="{3872AFF8-0F6F-4F34-A8BB-490405CB02ED}" presName="sibTrans" presStyleCnt="0"/>
      <dgm:spPr/>
    </dgm:pt>
    <dgm:pt modelId="{94FB4953-DCBD-4E92-A781-071277EB7294}" type="pres">
      <dgm:prSet presAssocID="{50708B29-08EF-4131-9A5B-EACB9D71D7AA}" presName="compNode" presStyleCnt="0"/>
      <dgm:spPr/>
    </dgm:pt>
    <dgm:pt modelId="{993AA478-3714-47CA-A323-AE2C96C8F359}" type="pres">
      <dgm:prSet presAssocID="{50708B29-08EF-4131-9A5B-EACB9D71D7AA}" presName="iconBgRect" presStyleLbl="bgShp" presStyleIdx="1" presStyleCnt="2"/>
      <dgm:spPr/>
    </dgm:pt>
    <dgm:pt modelId="{EC79C798-9A24-47D8-8D6E-90D7EC2EBD66}" type="pres">
      <dgm:prSet presAssocID="{50708B29-08EF-4131-9A5B-EACB9D71D7AA}" presName="iconRect" presStyleLbl="node1" presStyleIdx="1" presStyleCnt="2"/>
      <dgm:spPr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>
          <a:noFill/>
        </a:ln>
      </dgm:spPr>
      <dgm:extLst>
        <a:ext uri="{E40237B7-FDA0-4F09-8148-C483321AD2D9}">
          <dgm14:cNvPr xmlns:dgm14="http://schemas.microsoft.com/office/drawing/2010/diagram" id="0" name="" descr="Checkmark"/>
        </a:ext>
      </dgm:extLst>
    </dgm:pt>
    <dgm:pt modelId="{6A750944-767E-42F8-9001-1C0E075A3B78}" type="pres">
      <dgm:prSet presAssocID="{50708B29-08EF-4131-9A5B-EACB9D71D7AA}" presName="spaceRect" presStyleCnt="0"/>
      <dgm:spPr/>
    </dgm:pt>
    <dgm:pt modelId="{51244D7B-4C92-42FC-993B-96EEBF8E28E8}" type="pres">
      <dgm:prSet presAssocID="{50708B29-08EF-4131-9A5B-EACB9D71D7AA}" presName="textRect" presStyleLbl="revTx" presStyleIdx="1" presStyleCnt="2">
        <dgm:presLayoutVars>
          <dgm:chMax val="1"/>
          <dgm:chPref val="1"/>
        </dgm:presLayoutVars>
      </dgm:prSet>
      <dgm:spPr/>
    </dgm:pt>
  </dgm:ptLst>
  <dgm:cxnLst>
    <dgm:cxn modelId="{82B41E18-2F63-46AA-A838-E9FA7CA5223C}" type="presOf" srcId="{3DC8CBD6-8C38-4985-A734-B3E064598BB8}" destId="{D5700E85-69EB-43BC-BA19-F15DFE9C7A8B}" srcOrd="0" destOrd="0" presId="urn:microsoft.com/office/officeart/2018/5/layout/IconCircleLabelList"/>
    <dgm:cxn modelId="{FAF5B431-E819-47F4-BBE3-F46D069C9785}" type="presOf" srcId="{50708B29-08EF-4131-9A5B-EACB9D71D7AA}" destId="{51244D7B-4C92-42FC-993B-96EEBF8E28E8}" srcOrd="0" destOrd="0" presId="urn:microsoft.com/office/officeart/2018/5/layout/IconCircleLabelList"/>
    <dgm:cxn modelId="{E54E2E58-0271-4729-8C82-A8CB0758738B}" srcId="{3DC8CBD6-8C38-4985-A734-B3E064598BB8}" destId="{3BC3A64F-A8CC-4017-9CD3-AADFC634D19D}" srcOrd="0" destOrd="0" parTransId="{AC62D5E7-B41D-4B2E-B55C-139F4234FD6A}" sibTransId="{3872AFF8-0F6F-4F34-A8BB-490405CB02ED}"/>
    <dgm:cxn modelId="{871ADD98-2304-45C7-B3F3-4C1C90EE5ED5}" type="presOf" srcId="{3BC3A64F-A8CC-4017-9CD3-AADFC634D19D}" destId="{75C08262-F400-44E1-B605-66D03DF07F1E}" srcOrd="0" destOrd="0" presId="urn:microsoft.com/office/officeart/2018/5/layout/IconCircleLabelList"/>
    <dgm:cxn modelId="{0DB71B9A-2F9D-46FF-94E2-41D6EE888C2A}" srcId="{3DC8CBD6-8C38-4985-A734-B3E064598BB8}" destId="{50708B29-08EF-4131-9A5B-EACB9D71D7AA}" srcOrd="1" destOrd="0" parTransId="{C23A52C5-13A2-4F80-9C06-EF4EFBFB3422}" sibTransId="{9FAE04B3-902A-4563-B34B-B67452A4A01E}"/>
    <dgm:cxn modelId="{32A0CE2A-750D-4089-A0F3-4D814336C0E2}" type="presParOf" srcId="{D5700E85-69EB-43BC-BA19-F15DFE9C7A8B}" destId="{9B684DFB-886C-454D-9213-6F270A9C7AF1}" srcOrd="0" destOrd="0" presId="urn:microsoft.com/office/officeart/2018/5/layout/IconCircleLabelList"/>
    <dgm:cxn modelId="{2ECEA1D8-3AD2-4CE1-8F50-FA3A106E4D9C}" type="presParOf" srcId="{9B684DFB-886C-454D-9213-6F270A9C7AF1}" destId="{136C343D-47A1-4893-859F-57FC686EBF28}" srcOrd="0" destOrd="0" presId="urn:microsoft.com/office/officeart/2018/5/layout/IconCircleLabelList"/>
    <dgm:cxn modelId="{FB56F6EF-F3E0-43B3-BE1D-D7F662FCB4FD}" type="presParOf" srcId="{9B684DFB-886C-454D-9213-6F270A9C7AF1}" destId="{54C3D6B8-E2C6-4DE3-80A2-82FCA34522BC}" srcOrd="1" destOrd="0" presId="urn:microsoft.com/office/officeart/2018/5/layout/IconCircleLabelList"/>
    <dgm:cxn modelId="{F3B74DEB-BE89-4414-B4C6-EB6CA91130E5}" type="presParOf" srcId="{9B684DFB-886C-454D-9213-6F270A9C7AF1}" destId="{51620B67-0853-4CBF-BD24-A86183E42781}" srcOrd="2" destOrd="0" presId="urn:microsoft.com/office/officeart/2018/5/layout/IconCircleLabelList"/>
    <dgm:cxn modelId="{1A5A06CE-C644-4857-95B2-504DD1544E4D}" type="presParOf" srcId="{9B684DFB-886C-454D-9213-6F270A9C7AF1}" destId="{75C08262-F400-44E1-B605-66D03DF07F1E}" srcOrd="3" destOrd="0" presId="urn:microsoft.com/office/officeart/2018/5/layout/IconCircleLabelList"/>
    <dgm:cxn modelId="{5D9CFDAB-589B-4EFC-A469-B043854C1DCE}" type="presParOf" srcId="{D5700E85-69EB-43BC-BA19-F15DFE9C7A8B}" destId="{45F660F8-D981-4705-95E6-FE6A304B79F1}" srcOrd="1" destOrd="0" presId="urn:microsoft.com/office/officeart/2018/5/layout/IconCircleLabelList"/>
    <dgm:cxn modelId="{CCF0186D-2D27-4D5A-AD34-BDAD1D311B8F}" type="presParOf" srcId="{D5700E85-69EB-43BC-BA19-F15DFE9C7A8B}" destId="{94FB4953-DCBD-4E92-A781-071277EB7294}" srcOrd="2" destOrd="0" presId="urn:microsoft.com/office/officeart/2018/5/layout/IconCircleLabelList"/>
    <dgm:cxn modelId="{21BA9DF2-5956-4C06-A1C7-A5F67AD28999}" type="presParOf" srcId="{94FB4953-DCBD-4E92-A781-071277EB7294}" destId="{993AA478-3714-47CA-A323-AE2C96C8F359}" srcOrd="0" destOrd="0" presId="urn:microsoft.com/office/officeart/2018/5/layout/IconCircleLabelList"/>
    <dgm:cxn modelId="{81D71827-56DA-48ED-AA10-98732EA632E9}" type="presParOf" srcId="{94FB4953-DCBD-4E92-A781-071277EB7294}" destId="{EC79C798-9A24-47D8-8D6E-90D7EC2EBD66}" srcOrd="1" destOrd="0" presId="urn:microsoft.com/office/officeart/2018/5/layout/IconCircleLabelList"/>
    <dgm:cxn modelId="{F44DE3DE-1874-4F0E-9129-9880F9FEB3B3}" type="presParOf" srcId="{94FB4953-DCBD-4E92-A781-071277EB7294}" destId="{6A750944-767E-42F8-9001-1C0E075A3B78}" srcOrd="2" destOrd="0" presId="urn:microsoft.com/office/officeart/2018/5/layout/IconCircleLabelList"/>
    <dgm:cxn modelId="{96A24372-AE06-4DDE-830B-C45889E0C8A8}" type="presParOf" srcId="{94FB4953-DCBD-4E92-A781-071277EB7294}" destId="{51244D7B-4C92-42FC-993B-96EEBF8E28E8}" srcOrd="3" destOrd="0" presId="urn:microsoft.com/office/officeart/2018/5/layout/IconCircleLabelList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36C343D-47A1-4893-859F-57FC686EBF28}">
      <dsp:nvSpPr>
        <dsp:cNvPr id="0" name=""/>
        <dsp:cNvSpPr/>
      </dsp:nvSpPr>
      <dsp:spPr>
        <a:xfrm>
          <a:off x="2044800" y="375668"/>
          <a:ext cx="2196000" cy="2196000"/>
        </a:xfrm>
        <a:prstGeom prst="ellipse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54C3D6B8-E2C6-4DE3-80A2-82FCA34522BC}">
      <dsp:nvSpPr>
        <dsp:cNvPr id="0" name=""/>
        <dsp:cNvSpPr/>
      </dsp:nvSpPr>
      <dsp:spPr>
        <a:xfrm>
          <a:off x="251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1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2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75C08262-F400-44E1-B605-66D03DF07F1E}">
      <dsp:nvSpPr>
        <dsp:cNvPr id="0" name=""/>
        <dsp:cNvSpPr/>
      </dsp:nvSpPr>
      <dsp:spPr>
        <a:xfrm>
          <a:off x="134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MX" sz="4400" kern="1200"/>
            <a:t>Tipo 1?</a:t>
          </a:r>
          <a:endParaRPr lang="en-US" sz="4400" kern="1200"/>
        </a:p>
      </dsp:txBody>
      <dsp:txXfrm>
        <a:off x="1342800" y="3255669"/>
        <a:ext cx="3600000" cy="720000"/>
      </dsp:txXfrm>
    </dsp:sp>
    <dsp:sp modelId="{993AA478-3714-47CA-A323-AE2C96C8F359}">
      <dsp:nvSpPr>
        <dsp:cNvPr id="0" name=""/>
        <dsp:cNvSpPr/>
      </dsp:nvSpPr>
      <dsp:spPr>
        <a:xfrm>
          <a:off x="6274800" y="375668"/>
          <a:ext cx="2196000" cy="2196000"/>
        </a:xfrm>
        <a:prstGeom prst="ellipse">
          <a:avLst/>
        </a:prstGeom>
        <a:solidFill>
          <a:schemeClr val="accent3">
            <a:hueOff val="0"/>
            <a:satOff val="0"/>
            <a:lumOff val="0"/>
            <a:alphaOff val="0"/>
          </a:schemeClr>
        </a:solidFill>
        <a:ln>
          <a:noFill/>
        </a:ln>
        <a:effectLst/>
      </dsp:spPr>
      <dsp:style>
        <a:lnRef idx="0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</dsp:sp>
    <dsp:sp modelId="{EC79C798-9A24-47D8-8D6E-90D7EC2EBD66}">
      <dsp:nvSpPr>
        <dsp:cNvPr id="0" name=""/>
        <dsp:cNvSpPr/>
      </dsp:nvSpPr>
      <dsp:spPr>
        <a:xfrm>
          <a:off x="6742800" y="843669"/>
          <a:ext cx="1260000" cy="1260000"/>
        </a:xfrm>
        <a:prstGeom prst="rect">
          <a:avLst/>
        </a:prstGeom>
        <a:blipFill>
          <a:blip xmlns:r="http://schemas.openxmlformats.org/officeDocument/2006/relationships" r:embed="rId3">
            <a:extLst>
              <a:ext uri="{28A0092B-C50C-407E-A947-70E740481C1C}">
                <a14:useLocalDpi xmlns:a14="http://schemas.microsoft.com/office/drawing/2010/main"/>
              </a:ex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a:blipFill>
        <a:ln w="12700" cap="flat" cmpd="sng" algn="ctr">
          <a:noFill/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</dsp:sp>
    <dsp:sp modelId="{51244D7B-4C92-42FC-993B-96EEBF8E28E8}">
      <dsp:nvSpPr>
        <dsp:cNvPr id="0" name=""/>
        <dsp:cNvSpPr/>
      </dsp:nvSpPr>
      <dsp:spPr>
        <a:xfrm>
          <a:off x="5572800" y="3255669"/>
          <a:ext cx="3600000" cy="720000"/>
        </a:xfrm>
        <a:prstGeom prst="rect">
          <a:avLst/>
        </a:prstGeom>
        <a:noFill/>
        <a:ln>
          <a:noFill/>
        </a:ln>
        <a:effectLst/>
      </dsp:spPr>
      <dsp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0" tIns="0" rIns="0" bIns="0" numCol="1" spcCol="1270" anchor="t" anchorCtr="0">
          <a:noAutofit/>
        </a:bodyPr>
        <a:lstStyle/>
        <a:p>
          <a:pPr marL="0" lvl="0" indent="0" algn="ctr" defTabSz="1955800">
            <a:lnSpc>
              <a:spcPct val="100000"/>
            </a:lnSpc>
            <a:spcBef>
              <a:spcPct val="0"/>
            </a:spcBef>
            <a:spcAft>
              <a:spcPct val="35000"/>
            </a:spcAft>
            <a:buNone/>
            <a:defRPr cap="all"/>
          </a:pPr>
          <a:r>
            <a:rPr lang="es-MX" sz="4400" kern="1200"/>
            <a:t>Tipo 2?</a:t>
          </a:r>
          <a:endParaRPr lang="en-US" sz="4400" kern="1200"/>
        </a:p>
      </dsp:txBody>
      <dsp:txXfrm>
        <a:off x="5572800" y="3255669"/>
        <a:ext cx="3600000" cy="72000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18/5/layout/IconCircleLabelList">
  <dgm:title val="Icon Circle Label List"/>
  <dgm:desc val="Use to show non-sequential or grouped chunks of information accompanied by a related visuals. Works best with icons or small pictures with short text captions."/>
  <dgm:catLst>
    <dgm:cat type="icon" pri="500"/>
  </dgm:catLst>
  <dgm:sampData useDef="1">
    <dgm:dataModel>
      <dgm:ptLst/>
      <dgm:bg/>
      <dgm:whole/>
    </dgm:dataModel>
  </dgm:sampData>
  <dgm:styleData useDef="1">
    <dgm:dataModel>
      <dgm:ptLst/>
      <dgm:bg/>
      <dgm:whole/>
    </dgm:dataModel>
  </dgm:styleData>
  <dgm:clrData useDef="1">
    <dgm:dataModel>
      <dgm:ptLst/>
      <dgm:bg/>
      <dgm:whole/>
    </dgm:dataModel>
  </dgm:clrData>
  <dgm:layoutNode name="root">
    <dgm:varLst>
      <dgm:dir/>
      <dgm:resizeHandles val="exact"/>
    </dgm:varLst>
    <dgm:choose name="Name0">
      <dgm:if name="Name1" axis="self" func="var" arg="dir" op="equ" val="norm">
        <dgm:alg type="snake">
          <dgm:param type="grDir" val="tL"/>
          <dgm:param type="flowDir" val="row"/>
          <dgm:param type="contDir" val="sameDir"/>
          <dgm:param type="off" val="ctr"/>
          <dgm:param type="vertAlign" val="mid"/>
          <dgm:param type="horzAlign" val="ctr"/>
        </dgm:alg>
      </dgm:if>
      <dgm:else name="Name2">
        <dgm:alg type="snake">
          <dgm:param type="grDir" val="tR"/>
          <dgm:param type="flowDir" val="row"/>
          <dgm:param type="contDir" val="sameDir"/>
          <dgm:param type="off" val="ctr"/>
          <dgm:param type="vertAlign" val="mid"/>
          <dgm:param type="horzAlign" val="ctr"/>
        </dgm:alg>
      </dgm:else>
    </dgm:choose>
    <dgm:shape xmlns:r="http://schemas.openxmlformats.org/officeDocument/2006/relationships" r:blip="">
      <dgm:adjLst/>
    </dgm:shape>
    <dgm:presOf/>
    <dgm:choose name="Name3">
      <dgm:if name="Name4" axis="ch" ptType="node" func="cnt" op="lte" val="2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4"/>
          <dgm:constr type="h" for="des" forName="compNode" op="equ"/>
          <dgm:constr type="h" for="des" forName="textRect" op="equ"/>
        </dgm:constrLst>
      </dgm:if>
      <dgm:if name="Name5" axis="ch" ptType="node" func="cnt" op="lte" val="3">
        <dgm:constrLst>
          <dgm:constr type="h" for="ch" forName="compNode" refType="h" fact="0.4"/>
          <dgm:constr type="w" for="ch" forName="compNode" val="100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40"/>
          <dgm:constr type="h" for="des" forName="compNode" op="equ"/>
          <dgm:constr type="h" for="des" forName="textRect" op="equ"/>
        </dgm:constrLst>
      </dgm:if>
      <dgm:if name="Name6" axis="ch" ptType="node" func="cnt" op="lte" val="4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32"/>
          <dgm:constr type="h" for="des" forName="compNode" op="equ"/>
          <dgm:constr type="h" for="des" forName="textRect" op="equ"/>
        </dgm:constrLst>
      </dgm:if>
      <dgm:else name="Name7">
        <dgm:constrLst>
          <dgm:constr type="h" for="ch" forName="compNode" refType="h" fact="0.4"/>
          <dgm:constr type="w" for="ch" forName="compNode" refType="w"/>
          <dgm:constr type="w" for="ch" forName="sibTrans" refType="w" refFor="ch" refForName="compNode" fact="0.175"/>
          <dgm:constr type="sp" refType="w" refFor="ch" refForName="compNode" op="equ" fact="0.25"/>
          <dgm:constr type="primFontSz" for="des" ptType="node" op="equ" val="24"/>
          <dgm:constr type="h" for="des" forName="compNode" op="equ"/>
          <dgm:constr type="h" for="des" forName="textRect" op="equ"/>
        </dgm:constrLst>
      </dgm:else>
    </dgm:choose>
    <dgm:ruleLst>
      <dgm:rule type="w" for="ch" forName="compNode" val="50" fact="NaN" max="NaN"/>
    </dgm:ruleLst>
    <dgm:forEach name="Name8" axis="ch" ptType="node">
      <dgm:layoutNode name="compNode">
        <dgm:alg type="composite"/>
        <dgm:shape xmlns:r="http://schemas.openxmlformats.org/officeDocument/2006/relationships" r:blip="">
          <dgm:adjLst/>
        </dgm:shape>
        <dgm:presOf axis="self"/>
        <dgm:constrLst>
          <dgm:constr type="w" for="ch" forName="iconBgRect" refType="w" fact="0.61"/>
          <dgm:constr type="h" for="ch" forName="iconBgRect" refType="w" refFor="ch" refForName="iconBgRect"/>
          <dgm:constr type="t" for="ch" forName="iconBgRect"/>
          <dgm:constr type="ctrX" for="ch" forName="iconBgRect" refType="w" fact="0.5"/>
          <dgm:constr type="w" for="ch" forName="iconRect" refType="w" fact="0.35"/>
          <dgm:constr type="h" for="ch" forName="iconRect" refType="w" refFor="ch" refForName="iconRect"/>
          <dgm:constr type="ctrX" for="ch" forName="iconRect" refType="ctrX" refFor="ch" refForName="iconBgRect"/>
          <dgm:constr type="ctrY" for="ch" forName="iconRect" refType="ctrY" refFor="ch" refForName="iconBgRect"/>
          <dgm:constr type="h" for="ch" forName="spaceRect" refType="w" fact="0.19"/>
          <dgm:constr type="w" for="ch" forName="spaceRect" refType="w"/>
          <dgm:constr type="l" for="ch" forName="spaceRect"/>
          <dgm:constr type="t" for="ch" forName="spaceRect" refType="b" refFor="ch" refForName="iconBgRect"/>
          <dgm:constr type="h" for="ch" forName="textRect" val="20"/>
          <dgm:constr type="w" for="ch" forName="textRect" refType="w"/>
          <dgm:constr type="l" for="ch" forName="textRect"/>
          <dgm:constr type="t" for="ch" forName="textRect" refType="b" refFor="ch" refForName="spaceRect"/>
        </dgm:constrLst>
        <dgm:ruleLst>
          <dgm:rule type="h" val="INF" fact="NaN" max="NaN"/>
        </dgm:ruleLst>
        <dgm:layoutNode name="iconBgRect" styleLbl="bgShp">
          <dgm:alg type="sp"/>
          <dgm:shape xmlns:r="http://schemas.openxmlformats.org/officeDocument/2006/relationships" type="ellipse" r:blip="">
            <dgm:adjLst/>
          </dgm:shape>
          <dgm:presOf/>
          <dgm:constrLst/>
          <dgm:ruleLst/>
        </dgm:layoutNode>
        <dgm:layoutNode name="iconRect" styleLbl="node1">
          <dgm:alg type="sp"/>
          <dgm:shape xmlns:r="http://schemas.openxmlformats.org/officeDocument/2006/relationships" type="rect" r:blip="" blipPhldr="1">
            <dgm:adjLst/>
          </dgm:shape>
          <dgm:presOf/>
          <dgm:constrLst/>
          <dgm:ruleLst/>
        </dgm:layoutNode>
        <dgm:layoutNode name="spaceRect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  <dgm:layoutNode name="textRect" styleLbl="revTx">
          <dgm:varLst>
            <dgm:chMax val="1"/>
            <dgm:chPref val="1"/>
          </dgm:varLst>
          <dgm:alg type="tx">
            <dgm:param type="txAnchorVert" val="t"/>
          </dgm:alg>
          <dgm:shape xmlns:r="http://schemas.openxmlformats.org/officeDocument/2006/relationships" type="rect" r:blip="">
            <dgm:adjLst/>
          </dgm:shape>
          <dgm:presOf axis="self" ptType="node"/>
          <dgm:constrLst>
            <dgm:constr type="lMarg"/>
            <dgm:constr type="rMarg"/>
            <dgm:constr type="tMarg"/>
            <dgm:constr type="bMarg"/>
          </dgm:constrLst>
          <dgm:ruleLst>
            <dgm:rule type="primFontSz" val="11" fact="NaN" max="NaN"/>
            <dgm:rule type="h" val="INF" fact="NaN" max="NaN"/>
          </dgm:ruleLst>
        </dgm:layoutNode>
      </dgm:layoutNode>
      <dgm:forEach name="Name9" axis="followSib" ptType="sibTrans" cnt="1">
        <dgm:layoutNode name="sibTrans">
          <dgm:alg type="sp"/>
          <dgm:shape xmlns:r="http://schemas.openxmlformats.org/officeDocument/2006/relationships" r:blip="">
            <dgm:adjLst/>
          </dgm:shape>
          <dgm:presOf axis="self"/>
          <dgm:constrLst/>
          <dgm:ruleLst/>
        </dgm:layoutNode>
      </dgm:forEach>
    </dgm:forEach>
  </dgm:layoutNode>
  <dgm:extLst>
    <a:ext uri="{68A01E43-0DF5-4B5B-8FA6-DAF915123BFB}">
      <dgm1612:lstStyle xmlns:dgm1612="http://schemas.microsoft.com/office/drawing/2016/12/diagram">
        <a:lvl1pPr>
          <a:lnSpc>
            <a:spcPct val="100000"/>
          </a:lnSpc>
          <a:defRPr cap="all"/>
        </a:lvl1pPr>
      </dgm1612:lstStyle>
    </a:ext>
  </dgm:extLst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eg>
</file>

<file path=ppt/media/image10.jpeg>
</file>

<file path=ppt/media/image11.jpeg>
</file>

<file path=ppt/media/image12.jpeg>
</file>

<file path=ppt/media/image13.jpeg>
</file>

<file path=ppt/media/image14.png>
</file>

<file path=ppt/media/image15.jpeg>
</file>

<file path=ppt/media/image16.jpeg>
</file>

<file path=ppt/media/image17.jpeg>
</file>

<file path=ppt/media/image18.jpeg>
</file>

<file path=ppt/media/image19.jpeg>
</file>

<file path=ppt/media/image2.jpeg>
</file>

<file path=ppt/media/image20.png>
</file>

<file path=ppt/media/image21.svg>
</file>

<file path=ppt/media/image22.png>
</file>

<file path=ppt/media/image23.svg>
</file>

<file path=ppt/media/image24.jpg>
</file>

<file path=ppt/media/image25.jpeg>
</file>

<file path=ppt/media/image26.jpeg>
</file>

<file path=ppt/media/image27.jpeg>
</file>

<file path=ppt/media/image28.jpeg>
</file>

<file path=ppt/media/image29.jpeg>
</file>

<file path=ppt/media/image3.jpeg>
</file>

<file path=ppt/media/image30.jpeg>
</file>

<file path=ppt/media/image31.png>
</file>

<file path=ppt/media/image4.jpeg>
</file>

<file path=ppt/media/image5.png>
</file>

<file path=ppt/media/image6.jpeg>
</file>

<file path=ppt/media/image7.jpeg>
</file>

<file path=ppt/media/image8.jpeg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F58A045-5B8B-2A49-9752-21C72CFC7C92}" type="datetimeFigureOut">
              <a:rPr lang="en-MX" smtClean="0"/>
              <a:t>03/28/2022</a:t>
            </a:fld>
            <a:endParaRPr lang="en-MX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MX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MX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MX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8DB94C6-9867-F04C-AB75-C70C994572AB}" type="slidenum">
              <a:rPr lang="en-MX" smtClean="0"/>
              <a:t>‹#›</a:t>
            </a:fld>
            <a:endParaRPr lang="en-MX"/>
          </a:p>
        </p:txBody>
      </p:sp>
    </p:spTree>
    <p:extLst>
      <p:ext uri="{BB962C8B-B14F-4D97-AF65-F5344CB8AC3E}">
        <p14:creationId xmlns:p14="http://schemas.microsoft.com/office/powerpoint/2010/main" val="49279041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FB2C1C2-7E1B-405E-808B-EF23F9FB0214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0993B19D-05D4-403B-900F-A02EBC9DEFFF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361CD38-2A20-4CBE-BE7B-9E8BBDE9B3F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02D66DC-84DC-49E7-9EF8-BBAE6F85869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AE57D3-618B-47AC-A4F2-2B9771A5835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550565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7035996-5D14-4EF4-9A5D-239BA6B7EA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96A9E4E1-1331-4B2A-9304-656C36EDB16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630900B-FFBB-4A2F-AD09-BFBE7FEDC09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74B451B7-D911-4B42-9AD4-895F8AA28E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12F0242-8DC0-4304-8533-9258E184A0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50119257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9C3BA949-E0CE-4C66-AB39-F6BABFE27BE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2C87731F-8E18-45FA-9064-79A65116958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8B1BE04-7F15-4B38-9BB5-CA9F49124F3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B722273-DA68-405A-B50A-F0654CD49BA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1966F17-EFD9-468C-B7C2-008AC6BB96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489133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E6D7440-A363-46D6-BA5E-D8B184A4312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2C8359F-8FBD-4E08-874B-C9FF3666E90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5C99DB28-04A2-41AB-B195-378CC849AC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1EC30DB0-B96F-4CF9-93DF-54A25D80AF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CAEA022E-7E74-4AF3-9548-5DD97A1A27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659600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424CC1C-9E92-43B1-9E7F-F12A6804DF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1A66026-CC24-4F7B-BCBD-807C9892E776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B4994FC-6B3F-40FC-9360-58A52BBDFE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0E58BB9E-F096-459C-9E70-FA59CF65FC6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78AB55E-921C-4930-8F91-6E48101BDDB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31663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AB41C31-820C-4AEB-A30A-BCF8BAFB8F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BD655CB9-1888-415B-BFDF-E684832B8202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223E2A79-F952-4500-9A46-EC65F8DE3D4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8F305328-A68F-4911-B52B-03C3B7A0D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0855DAA-22AD-49A7-89C1-07F3ED1DBE0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1BD5FD69-E850-4BFA-B146-D126AF75165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49679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3EBCED5-9C51-4FD8-8A9D-BB0E09C791E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8D80A343-804E-4737-B51E-D5FFA61B638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4BB54FB4-8B9C-4BE8-B5D4-3D701E337548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D6174585-1943-4AEA-B9E7-C7AFDC1EF3F8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DEB8688B-3E6E-4296-BE11-4E922396598C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F21FA90F-3DE0-4D88-927F-F8E19CA12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480B7ED-DE50-4F5E-AC55-874E1E18F53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1F5E7173-9789-47FE-BA8F-BCE424C6836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5276663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948CF7F-604E-4922-A5F5-0E1D0FC3E64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476293DD-8B93-4F99-B561-F36831A8756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43FF187-7414-4F53-9684-F74C9771451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A755CEC4-E134-4FCF-AAF7-D6DFA11709E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66393976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D6CA593B-CF3D-4575-812E-43ED64F168B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367C7344-B687-40B3-B72F-3D5EEF3540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B232F57-9449-4BAA-8246-2FC7C126E5D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780792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AD23F9-4357-462D-A8A0-A60BAB81292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287AC09-E700-4169-854A-FB73A1B5BD18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77340175-96CD-49D2-A02A-50B072CB61C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D1DF1550-0BC9-44B6-B5A6-9DCD0BF5FA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11E75860-7D05-4F18-9662-8CFF3608B4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6709E48-1300-4CA1-AD74-496F4DF0014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5028177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05E1212-6D6F-4B49-BD94-C355BD279F6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F443C37F-7A01-4FB8-A07A-FC5914D1591C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D52D91FD-211D-4941-BE58-CA51ABFABB05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1136B506-2BB7-46F2-8E41-CBBC68439DB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E1FF4145-A00B-49B8-92E7-27D85EDC9E7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24C704D-684D-4378-B71A-046A2786FFA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5538460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077C295-9268-4240-B1E5-74427959416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565E4130-E583-437D-BE7C-117DE8951B9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620B60A-3F34-4DC8-9D40-320E15A053F0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C16BB16-33D9-45F2-8DA8-650AC6CDAC90}" type="datetimeFigureOut">
              <a:rPr lang="en-US" smtClean="0"/>
              <a:t>3/28/2022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ECD8F21-29DB-4892-88D0-378C1AC06ABF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A58675BB-F4C8-4F5A-94AC-1CBDEFA813E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47B68E88-F18C-4551-8ACC-397C62DC95E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4975501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pxhere.com/en/photo/1437609" TargetMode="External"/><Relationship Id="rId2" Type="http://schemas.openxmlformats.org/officeDocument/2006/relationships/image" Target="../media/image1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hyperlink" Target="http://heartofglam.mx/mexicocity-condesa-roma/" TargetMode="External"/><Relationship Id="rId2" Type="http://schemas.openxmlformats.org/officeDocument/2006/relationships/image" Target="../media/image13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akistantoday.com.pk/2017/10/10/2011-nuclear-disaster-fukushima-court-rules-tepco-govt-liable/" TargetMode="External"/><Relationship Id="rId2" Type="http://schemas.openxmlformats.org/officeDocument/2006/relationships/image" Target="../media/image15.jpeg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creativecommons.org/licenses/by-sa/3.0/" TargetMode="External"/><Relationship Id="rId5" Type="http://schemas.openxmlformats.org/officeDocument/2006/relationships/hyperlink" Target="http://commons.wikimedia.org/wiki/File:US_Navy_110315-N-2653B-118_A_fishing_boat_is_among_debris_in_Ofunato,_Japan,_following_a_9.0_magnitude_earthquake_and_subsequent_tsunami.jpg" TargetMode="External"/><Relationship Id="rId4" Type="http://schemas.openxmlformats.org/officeDocument/2006/relationships/image" Target="../media/image16.jpe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hyperlink" Target="https://nosignal.life/2018/08/27/ikiru-shin-godzilla-monstrous-bureaucracies/" TargetMode="External"/><Relationship Id="rId2" Type="http://schemas.openxmlformats.org/officeDocument/2006/relationships/image" Target="../media/image17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bostonhassle.com/review-shin-godzilla-2016-dir-hideaki-anno-shinji-higuchi/" TargetMode="External"/><Relationship Id="rId4" Type="http://schemas.openxmlformats.org/officeDocument/2006/relationships/image" Target="../media/image18.jpe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9.jpeg"/><Relationship Id="rId1" Type="http://schemas.openxmlformats.org/officeDocument/2006/relationships/slideLayout" Target="../slideLayouts/slideLayout4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flickr.com/photos/mikemacmarketing/30212411048" TargetMode="External"/><Relationship Id="rId2" Type="http://schemas.openxmlformats.org/officeDocument/2006/relationships/image" Target="../media/image24.jpg"/><Relationship Id="rId1" Type="http://schemas.openxmlformats.org/officeDocument/2006/relationships/slideLayout" Target="../slideLayouts/slideLayout4.xml"/><Relationship Id="rId4" Type="http://schemas.openxmlformats.org/officeDocument/2006/relationships/hyperlink" Target="https://creativecommons.org/licenses/by/3.0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4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jpeg"/><Relationship Id="rId2" Type="http://schemas.openxmlformats.org/officeDocument/2006/relationships/image" Target="../media/image26.jpeg"/><Relationship Id="rId1" Type="http://schemas.openxmlformats.org/officeDocument/2006/relationships/slideLayout" Target="../slideLayouts/slideLayout4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8.jpeg"/><Relationship Id="rId1" Type="http://schemas.openxmlformats.org/officeDocument/2006/relationships/slideLayout" Target="../slideLayouts/slideLayout4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hyperlink" Target="http://dwbimaster.com/introduction-to-data-lake-part-1-what-is-data-lake/" TargetMode="External"/><Relationship Id="rId2" Type="http://schemas.openxmlformats.org/officeDocument/2006/relationships/image" Target="../media/image29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galaxyconsulting.weebly.com/blog/enterprise-search3905527" TargetMode="External"/><Relationship Id="rId4" Type="http://schemas.openxmlformats.org/officeDocument/2006/relationships/image" Target="../media/image30.jpe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3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roofhub.com/articles/smart-goal-setting-examples-for-project-managers" TargetMode="External"/><Relationship Id="rId2" Type="http://schemas.openxmlformats.org/officeDocument/2006/relationships/image" Target="../media/image31.png"/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hyperlink" Target="http://fiveminuteswithsteve.wordpress.com/2013/04/28/why-i-dont-do-parallel-parking" TargetMode="External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5" Type="http://schemas.openxmlformats.org/officeDocument/2006/relationships/hyperlink" Target="https://cardrivingtipsindia.wordpress.com/" TargetMode="External"/><Relationship Id="rId4" Type="http://schemas.openxmlformats.org/officeDocument/2006/relationships/image" Target="../media/image9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peoplemagazine.co.za/celebrity-news/5-top-tennis-players-of-all-time" TargetMode="External"/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s://en.wikipedia.org/wiki/Lake_Biwa_Marathon" TargetMode="External"/><Relationship Id="rId2" Type="http://schemas.openxmlformats.org/officeDocument/2006/relationships/image" Target="../media/image11.jpeg"/><Relationship Id="rId1" Type="http://schemas.openxmlformats.org/officeDocument/2006/relationships/slideLayout" Target="../slideLayouts/slideLayout2.xml"/><Relationship Id="rId4" Type="http://schemas.openxmlformats.org/officeDocument/2006/relationships/hyperlink" Target="https://creativecommons.org/licenses/by-sa/3.0/" TargetMode="Externa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lohud.com/story/news/local/2018/11/29/new-york-dmv-new-drivers-licenses-real-id-enhanced/1918485002/" TargetMode="External"/><Relationship Id="rId2" Type="http://schemas.openxmlformats.org/officeDocument/2006/relationships/image" Target="../media/image12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3" name="Rectangle 9">
            <a:extLst>
              <a:ext uri="{FF2B5EF4-FFF2-40B4-BE49-F238E27FC236}">
                <a16:creationId xmlns:a16="http://schemas.microsoft.com/office/drawing/2014/main" id="{0671A8AE-40A1-4631-A6B8-581AFF065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pic>
        <p:nvPicPr>
          <p:cNvPr id="5" name="Picture 4" descr="The tower of the city&#10;&#10;Description automatically generated">
            <a:extLst>
              <a:ext uri="{FF2B5EF4-FFF2-40B4-BE49-F238E27FC236}">
                <a16:creationId xmlns:a16="http://schemas.microsoft.com/office/drawing/2014/main" id="{89D3018E-8EFD-4CC3-AC02-F7D991B755E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3523488" y="10"/>
            <a:ext cx="8668512" cy="6857990"/>
          </a:xfrm>
          <a:prstGeom prst="rect">
            <a:avLst/>
          </a:prstGeom>
        </p:spPr>
      </p:pic>
      <p:sp>
        <p:nvSpPr>
          <p:cNvPr id="12" name="Rectangle 11">
            <a:extLst>
              <a:ext uri="{FF2B5EF4-FFF2-40B4-BE49-F238E27FC236}">
                <a16:creationId xmlns:a16="http://schemas.microsoft.com/office/drawing/2014/main" id="{AB58EF07-17C2-48CF-ABB0-EEF1F17CB8F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" y="0"/>
            <a:ext cx="9339206" cy="6858000"/>
          </a:xfrm>
          <a:prstGeom prst="rect">
            <a:avLst/>
          </a:prstGeom>
          <a:gradFill>
            <a:gsLst>
              <a:gs pos="58000">
                <a:schemeClr val="bg1"/>
              </a:gs>
              <a:gs pos="33000">
                <a:schemeClr val="bg1">
                  <a:alpha val="64000"/>
                </a:schemeClr>
              </a:gs>
              <a:gs pos="0">
                <a:schemeClr val="bg1">
                  <a:alpha val="0"/>
                </a:schemeClr>
              </a:gs>
              <a:gs pos="100000">
                <a:schemeClr val="bg1"/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0CAC80D3-F11B-45FB-A621-C377FF0A54E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477981" y="1122363"/>
            <a:ext cx="4297866" cy="3204134"/>
          </a:xfrm>
        </p:spPr>
        <p:txBody>
          <a:bodyPr anchor="b">
            <a:normAutofit fontScale="90000"/>
          </a:bodyPr>
          <a:lstStyle/>
          <a:p>
            <a:pPr algn="l"/>
            <a:r>
              <a:rPr lang="en-US" sz="4800" dirty="0"/>
              <a:t>Toma de </a:t>
            </a:r>
            <a:r>
              <a:rPr lang="es-MX" sz="4800" dirty="0"/>
              <a:t>Decisiones</a:t>
            </a:r>
            <a:r>
              <a:rPr lang="en-US" sz="4800" dirty="0"/>
              <a:t> </a:t>
            </a:r>
            <a:r>
              <a:rPr lang="en-US" sz="4800" dirty="0" err="1"/>
              <a:t>utilizando</a:t>
            </a:r>
            <a:r>
              <a:rPr lang="en-US" sz="4800" dirty="0"/>
              <a:t> Data Science y Big Data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F05EE636-BDF6-4370-996C-A4D3DB9B7308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477980" y="4872922"/>
            <a:ext cx="4023359" cy="1208141"/>
          </a:xfrm>
        </p:spPr>
        <p:txBody>
          <a:bodyPr>
            <a:normAutofit/>
          </a:bodyPr>
          <a:lstStyle/>
          <a:p>
            <a:pPr algn="l"/>
            <a:r>
              <a:rPr lang="en-US" sz="2000" dirty="0"/>
              <a:t>Leon F. Palafox PhD</a:t>
            </a:r>
          </a:p>
          <a:p>
            <a:pPr algn="l"/>
            <a:r>
              <a:rPr lang="en-US" sz="2000" dirty="0"/>
              <a:t>leonpalafox@gmail.com</a:t>
            </a:r>
          </a:p>
        </p:txBody>
      </p:sp>
      <p:sp>
        <p:nvSpPr>
          <p:cNvPr id="14" name="Rectangle 13">
            <a:extLst>
              <a:ext uri="{FF2B5EF4-FFF2-40B4-BE49-F238E27FC236}">
                <a16:creationId xmlns:a16="http://schemas.microsoft.com/office/drawing/2014/main" id="{AF2F604E-43BE-4DC3-B983-E071523364F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5400000">
            <a:off x="759921" y="346791"/>
            <a:ext cx="146304" cy="704088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08C9B587-E65E-4B52-B37C-ABEBB6E8792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1029" y="4546920"/>
            <a:ext cx="3977640" cy="18288"/>
          </a:xfrm>
          <a:prstGeom prst="rect">
            <a:avLst/>
          </a:prstGeom>
          <a:solidFill>
            <a:schemeClr val="tx1"/>
          </a:solidFill>
          <a:ln w="3175">
            <a:noFill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33106655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group of people walking on a city street&#10;&#10;Description automatically generated">
            <a:extLst>
              <a:ext uri="{FF2B5EF4-FFF2-40B4-BE49-F238E27FC236}">
                <a16:creationId xmlns:a16="http://schemas.microsoft.com/office/drawing/2014/main" id="{F4E32A6A-A39A-4860-BF08-72D599BF390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10" name="Rectangle 9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0FFD6E5-B7C1-4004-B792-7489123201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Las decisiones tipo 2 por lo general afectan a la ciudad a largo plazo.</a:t>
            </a:r>
          </a:p>
        </p:txBody>
      </p:sp>
      <p:cxnSp>
        <p:nvCxnSpPr>
          <p:cNvPr id="12" name="Straight Connector 11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69924211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23962611-DFD5-4092-AAFD-559E3DFCE2C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488" y="0"/>
            <a:ext cx="10910292" cy="6858000"/>
          </a:xfrm>
          <a:prstGeom prst="rect">
            <a:avLst/>
          </a:prstGeom>
          <a:gradFill>
            <a:gsLst>
              <a:gs pos="0">
                <a:schemeClr val="accent1">
                  <a:lumMod val="90000"/>
                </a:schemeClr>
              </a:gs>
              <a:gs pos="25000">
                <a:schemeClr val="accent1">
                  <a:lumMod val="90000"/>
                </a:schemeClr>
              </a:gs>
              <a:gs pos="94000">
                <a:schemeClr val="bg2">
                  <a:lumMod val="25000"/>
                </a:schemeClr>
              </a:gs>
              <a:gs pos="100000">
                <a:schemeClr val="bg2">
                  <a:lumMod val="25000"/>
                </a:schemeClr>
              </a:gs>
            </a:gsLst>
            <a:lin ang="42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2270F1FA-0425-408F-9861-80BF5AFB276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Grp="1" noRot="1" noChangeAspect="1" noMove="1" noResize="1" noEditPoints="1" noAdjustHandles="1" noChangeArrowheads="1" noChangeShapeType="1" noCrop="1"/>
          </p:cNvPic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6E7BD112-D45A-4F82-9920-C0D6EB3312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3045368" y="2043663"/>
            <a:ext cx="6105194" cy="2031055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4200" kern="1200">
                <a:solidFill>
                  <a:srgbClr val="FFFFFF"/>
                </a:solidFill>
                <a:latin typeface="+mj-lt"/>
                <a:ea typeface="+mj-ea"/>
                <a:cs typeface="+mj-cs"/>
              </a:rPr>
              <a:t>Que pasa cuando usamos el sistema 2 en lo que debería ser un sistema 1?</a:t>
            </a:r>
          </a:p>
        </p:txBody>
      </p:sp>
    </p:spTree>
    <p:extLst>
      <p:ext uri="{BB962C8B-B14F-4D97-AF65-F5344CB8AC3E}">
        <p14:creationId xmlns:p14="http://schemas.microsoft.com/office/powerpoint/2010/main" val="3254245898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8" name="Rectangle 37">
            <a:extLst>
              <a:ext uri="{FF2B5EF4-FFF2-40B4-BE49-F238E27FC236}">
                <a16:creationId xmlns:a16="http://schemas.microsoft.com/office/drawing/2014/main" id="{A061BA2E-A388-41C5-B73A-B0FEB6B102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5" name="Content Placeholder 4" descr="A picture containing transport, cooking, table, sitting&#10;&#10;Description automatically generated">
            <a:extLst>
              <a:ext uri="{FF2B5EF4-FFF2-40B4-BE49-F238E27FC236}">
                <a16:creationId xmlns:a16="http://schemas.microsoft.com/office/drawing/2014/main" id="{CA961E23-B468-4B81-BA37-04002A38B36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-1" y="10"/>
            <a:ext cx="6096001" cy="6857990"/>
          </a:xfrm>
          <a:prstGeom prst="rect">
            <a:avLst/>
          </a:prstGeom>
        </p:spPr>
      </p:pic>
      <p:pic>
        <p:nvPicPr>
          <p:cNvPr id="9" name="Content Placeholder 8" descr="A pile of dirt in front of a building&#10;&#10;Description automatically generated">
            <a:extLst>
              <a:ext uri="{FF2B5EF4-FFF2-40B4-BE49-F238E27FC236}">
                <a16:creationId xmlns:a16="http://schemas.microsoft.com/office/drawing/2014/main" id="{1313BA23-D8F0-4F83-870A-62F05278488B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6094476" y="10"/>
            <a:ext cx="6094477" cy="6857990"/>
          </a:xfrm>
          <a:prstGeom prst="rect">
            <a:avLst/>
          </a:prstGeom>
        </p:spPr>
      </p:pic>
      <p:sp>
        <p:nvSpPr>
          <p:cNvPr id="40" name="Rectangle 39">
            <a:extLst>
              <a:ext uri="{FF2B5EF4-FFF2-40B4-BE49-F238E27FC236}">
                <a16:creationId xmlns:a16="http://schemas.microsoft.com/office/drawing/2014/main" id="{76E192A2-3ED3-4081-8A86-A22B5114178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rot="16200000">
            <a:off x="4152902" y="-1181101"/>
            <a:ext cx="3886200" cy="12192001"/>
          </a:xfrm>
          <a:prstGeom prst="rect">
            <a:avLst/>
          </a:prstGeom>
          <a:gradFill>
            <a:gsLst>
              <a:gs pos="41000">
                <a:schemeClr val="tx1">
                  <a:alpha val="46000"/>
                </a:schemeClr>
              </a:gs>
              <a:gs pos="21000">
                <a:schemeClr val="tx1">
                  <a:alpha val="30000"/>
                </a:schemeClr>
              </a:gs>
              <a:gs pos="0">
                <a:schemeClr val="tx1">
                  <a:alpha val="0"/>
                </a:schemeClr>
              </a:gs>
              <a:gs pos="100000">
                <a:schemeClr val="tx1">
                  <a:alpha val="90000"/>
                </a:schemeClr>
              </a:gs>
            </a:gsLst>
            <a:lin ang="10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5534779-55E0-4AEF-9738-E25175F8749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04553" y="3091928"/>
            <a:ext cx="9079991" cy="2387600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5600" kern="1200">
                <a:solidFill>
                  <a:schemeClr val="bg1"/>
                </a:solidFill>
                <a:latin typeface="+mj-lt"/>
                <a:ea typeface="+mj-ea"/>
                <a:cs typeface="+mj-cs"/>
              </a:rPr>
              <a:t>Terremoto de Japón en el 2011, y desastre de Fukushima</a:t>
            </a:r>
          </a:p>
        </p:txBody>
      </p:sp>
      <p:sp>
        <p:nvSpPr>
          <p:cNvPr id="42" name="Rectangle: Rounded Corners 41">
            <a:extLst>
              <a:ext uri="{FF2B5EF4-FFF2-40B4-BE49-F238E27FC236}">
                <a16:creationId xmlns:a16="http://schemas.microsoft.com/office/drawing/2014/main" id="{79F40191-0F44-4FD1-82CC-ACB507C14BE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5575039"/>
            <a:ext cx="9784080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Avenir Next LT Pro"/>
            </a:endParaRPr>
          </a:p>
        </p:txBody>
      </p:sp>
      <p:sp>
        <p:nvSpPr>
          <p:cNvPr id="10" name="TextBox 9">
            <a:extLst>
              <a:ext uri="{FF2B5EF4-FFF2-40B4-BE49-F238E27FC236}">
                <a16:creationId xmlns:a16="http://schemas.microsoft.com/office/drawing/2014/main" id="{F25F51BC-60F8-48C7-84AA-30A7B42C391A}"/>
              </a:ext>
            </a:extLst>
          </p:cNvPr>
          <p:cNvSpPr txBox="1"/>
          <p:nvPr/>
        </p:nvSpPr>
        <p:spPr>
          <a:xfrm>
            <a:off x="9881911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5" tooltip="http://commons.wikimedia.org/wiki/File:US_Navy_110315-N-2653B-118_A_fishing_boat_is_among_debris_in_Ofunato,_Japan,_following_a_9.0_magnitude_earthquake_and_subsequent_tsunami.jpg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6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71972852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42" name="Rectangle 41">
            <a:extLst>
              <a:ext uri="{FF2B5EF4-FFF2-40B4-BE49-F238E27FC236}">
                <a16:creationId xmlns:a16="http://schemas.microsoft.com/office/drawing/2014/main" id="{4CBC69AF-AE9D-43C7-A183-244646418BB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7" name="Picture 6" descr="A group of people sitting at a table&#10;&#10;Description automatically generated">
            <a:extLst>
              <a:ext uri="{FF2B5EF4-FFF2-40B4-BE49-F238E27FC236}">
                <a16:creationId xmlns:a16="http://schemas.microsoft.com/office/drawing/2014/main" id="{3D6CC842-F058-44EA-85B9-06F692EC308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4977364" cy="6857990"/>
          </a:xfrm>
          <a:prstGeom prst="rect">
            <a:avLst/>
          </a:prstGeom>
        </p:spPr>
      </p:pic>
      <p:pic>
        <p:nvPicPr>
          <p:cNvPr id="5" name="Content Placeholder 4" descr="A picture containing street, sitting, large, bear&#10;&#10;Description automatically generated">
            <a:extLst>
              <a:ext uri="{FF2B5EF4-FFF2-40B4-BE49-F238E27FC236}">
                <a16:creationId xmlns:a16="http://schemas.microsoft.com/office/drawing/2014/main" id="{1CAC9BFA-972F-4FF8-9768-C22F426EF8D3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977384" y="10"/>
            <a:ext cx="7214616" cy="6857990"/>
          </a:xfrm>
          <a:prstGeom prst="rect">
            <a:avLst/>
          </a:prstGeom>
        </p:spPr>
      </p:pic>
      <p:sp>
        <p:nvSpPr>
          <p:cNvPr id="44" name="Rectangle 43">
            <a:extLst>
              <a:ext uri="{FF2B5EF4-FFF2-40B4-BE49-F238E27FC236}">
                <a16:creationId xmlns:a16="http://schemas.microsoft.com/office/drawing/2014/main" id="{BE64232A-D912-4882-BF58-10491811574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4218905"/>
            <a:ext cx="5625863" cy="2089317"/>
          </a:xfrm>
          <a:prstGeom prst="rect">
            <a:avLst/>
          </a:prstGeom>
          <a:solidFill>
            <a:schemeClr val="bg1">
              <a:alpha val="95000"/>
            </a:schemeClr>
          </a:solidFill>
          <a:ln w="12700">
            <a:solidFill>
              <a:srgbClr val="EFEFEF"/>
            </a:solidFill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6" name="Rectangle: Rounded Corners 45">
            <a:extLst>
              <a:ext uri="{FF2B5EF4-FFF2-40B4-BE49-F238E27FC236}">
                <a16:creationId xmlns:a16="http://schemas.microsoft.com/office/drawing/2014/main" id="{E8E4E9D8-6D9C-4646-83A2-11844D84EAE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505574" y="3876005"/>
            <a:ext cx="4848225" cy="685800"/>
          </a:xfrm>
          <a:prstGeom prst="roundRect">
            <a:avLst>
              <a:gd name="adj" fmla="val 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solidFill>
                <a:prstClr val="white"/>
              </a:solidFill>
              <a:latin typeface="Calibri" panose="020F0502020204030204"/>
            </a:endParaRPr>
          </a:p>
        </p:txBody>
      </p:sp>
      <p:sp>
        <p:nvSpPr>
          <p:cNvPr id="24" name="Content Placeholder 10">
            <a:extLst>
              <a:ext uri="{FF2B5EF4-FFF2-40B4-BE49-F238E27FC236}">
                <a16:creationId xmlns:a16="http://schemas.microsoft.com/office/drawing/2014/main" id="{7024DA6F-F306-4E62-8E84-816581E0878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31138" y="4697298"/>
            <a:ext cx="5040034" cy="1435608"/>
          </a:xfrm>
        </p:spPr>
        <p:txBody>
          <a:bodyPr anchor="ctr">
            <a:normAutofit/>
          </a:bodyPr>
          <a:lstStyle/>
          <a:p>
            <a:pPr algn="ctr"/>
            <a:r>
              <a:rPr lang="es-MX" sz="1700"/>
              <a:t>La película Shin Godzilla en Japón fue una crítica social muy fuerte ante al respuesta del gobierno japonés.</a:t>
            </a:r>
            <a:endParaRPr lang="en-US" sz="1700"/>
          </a:p>
        </p:txBody>
      </p:sp>
    </p:spTree>
    <p:extLst>
      <p:ext uri="{BB962C8B-B14F-4D97-AF65-F5344CB8AC3E}">
        <p14:creationId xmlns:p14="http://schemas.microsoft.com/office/powerpoint/2010/main" val="96743940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Rectangle 21">
            <a:extLst>
              <a:ext uri="{FF2B5EF4-FFF2-40B4-BE49-F238E27FC236}">
                <a16:creationId xmlns:a16="http://schemas.microsoft.com/office/drawing/2014/main" id="{9228552E-C8B1-4A80-8448-0787CE0FC704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8" name="Picture 17">
            <a:extLst>
              <a:ext uri="{FF2B5EF4-FFF2-40B4-BE49-F238E27FC236}">
                <a16:creationId xmlns:a16="http://schemas.microsoft.com/office/drawing/2014/main" id="{BBE15E79-D508-4721-B169-E460D2BD3CF1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alphaModFix amt="35000"/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4" name="Title 3">
            <a:extLst>
              <a:ext uri="{FF2B5EF4-FFF2-40B4-BE49-F238E27FC236}">
                <a16:creationId xmlns:a16="http://schemas.microsoft.com/office/drawing/2014/main" id="{D873508D-5997-4D61-A32F-FC1BCC2DDDB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>
                <a:solidFill>
                  <a:srgbClr val="FFFFFF"/>
                </a:solidFill>
              </a:rPr>
              <a:t>Que tipo de decisión debería usar los datos?</a:t>
            </a:r>
          </a:p>
        </p:txBody>
      </p:sp>
      <p:graphicFrame>
        <p:nvGraphicFramePr>
          <p:cNvPr id="15" name="Content Placeholder 5">
            <a:extLst>
              <a:ext uri="{FF2B5EF4-FFF2-40B4-BE49-F238E27FC236}">
                <a16:creationId xmlns:a16="http://schemas.microsoft.com/office/drawing/2014/main" id="{154F6473-1675-43DD-9036-1C56E4F6C8A3}"/>
              </a:ext>
            </a:extLst>
          </p:cNvPr>
          <p:cNvGraphicFramePr>
            <a:graphicFrameLocks noGrp="1"/>
          </p:cNvGraphicFramePr>
          <p:nvPr>
            <p:ph sz="half" idx="1"/>
            <p:extLst>
              <p:ext uri="{D42A27DB-BD31-4B8C-83A1-F6EECF244321}">
                <p14:modId xmlns:p14="http://schemas.microsoft.com/office/powerpoint/2010/main" val="2476322665"/>
              </p:ext>
            </p:extLst>
          </p:nvPr>
        </p:nvGraphicFramePr>
        <p:xfrm>
          <a:off x="838200" y="1825625"/>
          <a:ext cx="10515600" cy="4351338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3284565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19" name="Rectangle 18">
            <a:extLst>
              <a:ext uri="{FF2B5EF4-FFF2-40B4-BE49-F238E27FC236}">
                <a16:creationId xmlns:a16="http://schemas.microsoft.com/office/drawing/2014/main" id="{9089EED9-F54D-4F20-A2C6-949DE417695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ln w="12700" cap="flat" cmpd="sng" algn="ctr">
            <a:noFill/>
            <a:prstDash val="solid"/>
            <a:miter lim="800000"/>
          </a:ln>
          <a:effectLst/>
          <a:extLst>
            <a:ext uri="{91240B29-F687-4F45-9708-019B960494DF}">
              <a14:hiddenLine xmlns:a14="http://schemas.microsoft.com/office/drawing/2010/main" w="12700" cap="flat" cmpd="sng" algn="ctr">
                <a:solidFill>
                  <a:schemeClr val="accent1">
                    <a:shade val="50000"/>
                  </a:schemeClr>
                </a:solidFill>
                <a:prstDash val="solid"/>
                <a:miter lim="800000"/>
              </a14:hiddenLine>
            </a:ext>
          </a:ex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7E46F721-3785-414D-8697-16AF490E680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rgbClr val="82766A">
              <a:alpha val="15000"/>
            </a:srgbClr>
          </a:solidFill>
          <a:ln w="127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614A3F2-5906-42B4-B3FA-B88BF7EA57A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115300" y="1562669"/>
            <a:ext cx="3389515" cy="2380681"/>
          </a:xfrm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3600">
                <a:solidFill>
                  <a:schemeClr val="tx1">
                    <a:lumMod val="85000"/>
                    <a:lumOff val="15000"/>
                  </a:schemeClr>
                </a:solidFill>
              </a:rPr>
              <a:t>Debe usarse IA para toda la toma de decisiones?</a:t>
            </a:r>
          </a:p>
        </p:txBody>
      </p:sp>
      <p:pic>
        <p:nvPicPr>
          <p:cNvPr id="6" name="Content Placeholder 5" descr="Text&#10;&#10;Description automatically generated">
            <a:extLst>
              <a:ext uri="{FF2B5EF4-FFF2-40B4-BE49-F238E27FC236}">
                <a16:creationId xmlns:a16="http://schemas.microsoft.com/office/drawing/2014/main" id="{D38D4666-BF7B-43E7-BE5B-141267A218A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l="10580" r="-1" b="-1"/>
          <a:stretch/>
        </p:blipFill>
        <p:spPr>
          <a:xfrm>
            <a:off x="20" y="1"/>
            <a:ext cx="7665573" cy="6857999"/>
          </a:xfrm>
          <a:custGeom>
            <a:avLst/>
            <a:gdLst/>
            <a:ahLst/>
            <a:cxnLst/>
            <a:rect l="l" t="t" r="r" b="b"/>
            <a:pathLst>
              <a:path w="7665593" h="6857999">
                <a:moveTo>
                  <a:pt x="0" y="0"/>
                </a:moveTo>
                <a:lnTo>
                  <a:pt x="7363783" y="0"/>
                </a:lnTo>
                <a:lnTo>
                  <a:pt x="7372954" y="18152"/>
                </a:lnTo>
                <a:cubicBezTo>
                  <a:pt x="7378508" y="27417"/>
                  <a:pt x="7383821" y="35694"/>
                  <a:pt x="7386404" y="41707"/>
                </a:cubicBezTo>
                <a:lnTo>
                  <a:pt x="7389058" y="60832"/>
                </a:lnTo>
                <a:lnTo>
                  <a:pt x="7394074" y="60137"/>
                </a:lnTo>
                <a:lnTo>
                  <a:pt x="7394443" y="67241"/>
                </a:lnTo>
                <a:lnTo>
                  <a:pt x="7394565" y="83099"/>
                </a:lnTo>
                <a:cubicBezTo>
                  <a:pt x="7395324" y="92994"/>
                  <a:pt x="7394122" y="120511"/>
                  <a:pt x="7395957" y="130584"/>
                </a:cubicBezTo>
                <a:cubicBezTo>
                  <a:pt x="7401306" y="133490"/>
                  <a:pt x="7404223" y="137975"/>
                  <a:pt x="7405574" y="143540"/>
                </a:cubicBezTo>
                <a:lnTo>
                  <a:pt x="7405725" y="155795"/>
                </a:lnTo>
                <a:lnTo>
                  <a:pt x="7418615" y="226869"/>
                </a:lnTo>
                <a:lnTo>
                  <a:pt x="7419579" y="236641"/>
                </a:lnTo>
                <a:lnTo>
                  <a:pt x="7423900" y="241933"/>
                </a:lnTo>
                <a:cubicBezTo>
                  <a:pt x="7424763" y="245974"/>
                  <a:pt x="7424206" y="257579"/>
                  <a:pt x="7424760" y="260885"/>
                </a:cubicBezTo>
                <a:cubicBezTo>
                  <a:pt x="7425580" y="261177"/>
                  <a:pt x="7426400" y="261469"/>
                  <a:pt x="7427220" y="261761"/>
                </a:cubicBezTo>
                <a:cubicBezTo>
                  <a:pt x="7431152" y="272291"/>
                  <a:pt x="7444241" y="311893"/>
                  <a:pt x="7448344" y="324055"/>
                </a:cubicBezTo>
                <a:cubicBezTo>
                  <a:pt x="7444563" y="326484"/>
                  <a:pt x="7450535" y="331924"/>
                  <a:pt x="7451833" y="334727"/>
                </a:cubicBezTo>
                <a:cubicBezTo>
                  <a:pt x="7449286" y="335161"/>
                  <a:pt x="7448510" y="341947"/>
                  <a:pt x="7450776" y="343948"/>
                </a:cubicBezTo>
                <a:cubicBezTo>
                  <a:pt x="7463202" y="391652"/>
                  <a:pt x="7437523" y="367773"/>
                  <a:pt x="7453791" y="395003"/>
                </a:cubicBezTo>
                <a:cubicBezTo>
                  <a:pt x="7454869" y="399820"/>
                  <a:pt x="7453841" y="403723"/>
                  <a:pt x="7451939" y="407147"/>
                </a:cubicBezTo>
                <a:lnTo>
                  <a:pt x="7448030" y="412254"/>
                </a:lnTo>
                <a:lnTo>
                  <a:pt x="7455416" y="432021"/>
                </a:lnTo>
                <a:cubicBezTo>
                  <a:pt x="7457991" y="441758"/>
                  <a:pt x="7459699" y="452007"/>
                  <a:pt x="7460479" y="462523"/>
                </a:cubicBezTo>
                <a:cubicBezTo>
                  <a:pt x="7455275" y="464882"/>
                  <a:pt x="7462669" y="473136"/>
                  <a:pt x="7464133" y="477020"/>
                </a:cubicBezTo>
                <a:cubicBezTo>
                  <a:pt x="7460734" y="477060"/>
                  <a:pt x="7459104" y="485663"/>
                  <a:pt x="7461914" y="488716"/>
                </a:cubicBezTo>
                <a:cubicBezTo>
                  <a:pt x="7474065" y="552879"/>
                  <a:pt x="7442314" y="516775"/>
                  <a:pt x="7461353" y="555280"/>
                </a:cubicBezTo>
                <a:cubicBezTo>
                  <a:pt x="7462345" y="561721"/>
                  <a:pt x="7460642" y="566553"/>
                  <a:pt x="7457829" y="570585"/>
                </a:cubicBezTo>
                <a:lnTo>
                  <a:pt x="7450804" y="577839"/>
                </a:lnTo>
                <a:lnTo>
                  <a:pt x="7453309" y="583524"/>
                </a:lnTo>
                <a:cubicBezTo>
                  <a:pt x="7453505" y="604977"/>
                  <a:pt x="7446306" y="611303"/>
                  <a:pt x="7453558" y="623785"/>
                </a:cubicBezTo>
                <a:cubicBezTo>
                  <a:pt x="7438483" y="642230"/>
                  <a:pt x="7452055" y="636019"/>
                  <a:pt x="7454362" y="650049"/>
                </a:cubicBezTo>
                <a:cubicBezTo>
                  <a:pt x="7457368" y="661117"/>
                  <a:pt x="7463152" y="640798"/>
                  <a:pt x="7464006" y="651645"/>
                </a:cubicBezTo>
                <a:cubicBezTo>
                  <a:pt x="7460114" y="663380"/>
                  <a:pt x="7472201" y="662829"/>
                  <a:pt x="7467442" y="675032"/>
                </a:cubicBezTo>
                <a:cubicBezTo>
                  <a:pt x="7458335" y="672068"/>
                  <a:pt x="7469207" y="699114"/>
                  <a:pt x="7461251" y="699956"/>
                </a:cubicBezTo>
                <a:cubicBezTo>
                  <a:pt x="7472628" y="710321"/>
                  <a:pt x="7458614" y="715529"/>
                  <a:pt x="7462119" y="729331"/>
                </a:cubicBezTo>
                <a:cubicBezTo>
                  <a:pt x="7466423" y="735831"/>
                  <a:pt x="7467162" y="740521"/>
                  <a:pt x="7462533" y="746910"/>
                </a:cubicBezTo>
                <a:cubicBezTo>
                  <a:pt x="7483486" y="776851"/>
                  <a:pt x="7463470" y="765024"/>
                  <a:pt x="7471529" y="793043"/>
                </a:cubicBezTo>
                <a:cubicBezTo>
                  <a:pt x="7480002" y="817184"/>
                  <a:pt x="7485500" y="844550"/>
                  <a:pt x="7505730" y="867898"/>
                </a:cubicBezTo>
                <a:cubicBezTo>
                  <a:pt x="7511461" y="872184"/>
                  <a:pt x="7513630" y="882707"/>
                  <a:pt x="7510576" y="891400"/>
                </a:cubicBezTo>
                <a:cubicBezTo>
                  <a:pt x="7510049" y="892894"/>
                  <a:pt x="7509385" y="894278"/>
                  <a:pt x="7508604" y="895508"/>
                </a:cubicBezTo>
                <a:cubicBezTo>
                  <a:pt x="7511698" y="915692"/>
                  <a:pt x="7525520" y="989520"/>
                  <a:pt x="7529143" y="1012510"/>
                </a:cubicBezTo>
                <a:cubicBezTo>
                  <a:pt x="7521781" y="1014371"/>
                  <a:pt x="7535067" y="1025997"/>
                  <a:pt x="7530347" y="1033444"/>
                </a:cubicBezTo>
                <a:cubicBezTo>
                  <a:pt x="7526204" y="1038777"/>
                  <a:pt x="7529270" y="1043549"/>
                  <a:pt x="7529596" y="1049120"/>
                </a:cubicBezTo>
                <a:cubicBezTo>
                  <a:pt x="7526339" y="1056460"/>
                  <a:pt x="7532220" y="1080398"/>
                  <a:pt x="7536437" y="1086639"/>
                </a:cubicBezTo>
                <a:cubicBezTo>
                  <a:pt x="7551094" y="1101553"/>
                  <a:pt x="7540210" y="1135442"/>
                  <a:pt x="7551438" y="1147834"/>
                </a:cubicBezTo>
                <a:cubicBezTo>
                  <a:pt x="7553086" y="1152330"/>
                  <a:pt x="7553752" y="1156729"/>
                  <a:pt x="7553808" y="1161047"/>
                </a:cubicBezTo>
                <a:lnTo>
                  <a:pt x="7552572" y="1173130"/>
                </a:lnTo>
                <a:lnTo>
                  <a:pt x="7549434" y="1176566"/>
                </a:lnTo>
                <a:lnTo>
                  <a:pt x="7550211" y="1183950"/>
                </a:lnTo>
                <a:lnTo>
                  <a:pt x="7549733" y="1186066"/>
                </a:lnTo>
                <a:cubicBezTo>
                  <a:pt x="7548807" y="1190108"/>
                  <a:pt x="7548001" y="1194099"/>
                  <a:pt x="7547683" y="1198047"/>
                </a:cubicBezTo>
                <a:cubicBezTo>
                  <a:pt x="7563423" y="1192855"/>
                  <a:pt x="7547566" y="1230782"/>
                  <a:pt x="7560295" y="1219849"/>
                </a:cubicBezTo>
                <a:cubicBezTo>
                  <a:pt x="7561281" y="1240644"/>
                  <a:pt x="7573138" y="1224782"/>
                  <a:pt x="7561835" y="1249779"/>
                </a:cubicBezTo>
                <a:cubicBezTo>
                  <a:pt x="7574707" y="1282065"/>
                  <a:pt x="7569916" y="1332957"/>
                  <a:pt x="7589445" y="1358245"/>
                </a:cubicBezTo>
                <a:cubicBezTo>
                  <a:pt x="7581989" y="1355103"/>
                  <a:pt x="7576204" y="1368711"/>
                  <a:pt x="7579904" y="1378136"/>
                </a:cubicBezTo>
                <a:cubicBezTo>
                  <a:pt x="7550647" y="1367117"/>
                  <a:pt x="7606267" y="1415404"/>
                  <a:pt x="7586303" y="1423699"/>
                </a:cubicBezTo>
                <a:cubicBezTo>
                  <a:pt x="7604838" y="1424108"/>
                  <a:pt x="7636267" y="1466352"/>
                  <a:pt x="7621059" y="1486236"/>
                </a:cubicBezTo>
                <a:cubicBezTo>
                  <a:pt x="7624771" y="1516526"/>
                  <a:pt x="7640092" y="1537976"/>
                  <a:pt x="7633966" y="1569734"/>
                </a:cubicBezTo>
                <a:cubicBezTo>
                  <a:pt x="7636447" y="1570719"/>
                  <a:pt x="7638522" y="1572334"/>
                  <a:pt x="7640304" y="1574384"/>
                </a:cubicBezTo>
                <a:lnTo>
                  <a:pt x="7644628" y="1581242"/>
                </a:lnTo>
                <a:lnTo>
                  <a:pt x="7644313" y="1582567"/>
                </a:lnTo>
                <a:cubicBezTo>
                  <a:pt x="7644257" y="1587776"/>
                  <a:pt x="7645302" y="1590443"/>
                  <a:pt x="7646831" y="1591983"/>
                </a:cubicBezTo>
                <a:cubicBezTo>
                  <a:pt x="7647577" y="1592347"/>
                  <a:pt x="7648323" y="1592711"/>
                  <a:pt x="7649069" y="1593074"/>
                </a:cubicBezTo>
                <a:lnTo>
                  <a:pt x="7651326" y="1599230"/>
                </a:lnTo>
                <a:lnTo>
                  <a:pt x="7657195" y="1610539"/>
                </a:lnTo>
                <a:lnTo>
                  <a:pt x="7656957" y="1613422"/>
                </a:lnTo>
                <a:lnTo>
                  <a:pt x="7663730" y="1631673"/>
                </a:lnTo>
                <a:lnTo>
                  <a:pt x="7663189" y="1632289"/>
                </a:lnTo>
                <a:cubicBezTo>
                  <a:pt x="7662131" y="1634085"/>
                  <a:pt x="7661641" y="1636199"/>
                  <a:pt x="7662326" y="1639024"/>
                </a:cubicBezTo>
                <a:cubicBezTo>
                  <a:pt x="7651979" y="1640024"/>
                  <a:pt x="7659188" y="1642819"/>
                  <a:pt x="7662125" y="1651067"/>
                </a:cubicBezTo>
                <a:cubicBezTo>
                  <a:pt x="7646711" y="1654462"/>
                  <a:pt x="7660667" y="1674670"/>
                  <a:pt x="7653812" y="1683345"/>
                </a:cubicBezTo>
                <a:cubicBezTo>
                  <a:pt x="7656316" y="1689330"/>
                  <a:pt x="7658683" y="1695719"/>
                  <a:pt x="7660803" y="1702414"/>
                </a:cubicBezTo>
                <a:lnTo>
                  <a:pt x="7661867" y="1756201"/>
                </a:lnTo>
                <a:lnTo>
                  <a:pt x="7649453" y="1812530"/>
                </a:lnTo>
                <a:cubicBezTo>
                  <a:pt x="7649183" y="1833366"/>
                  <a:pt x="7644573" y="1851408"/>
                  <a:pt x="7647823" y="1869041"/>
                </a:cubicBezTo>
                <a:cubicBezTo>
                  <a:pt x="7644238" y="1876204"/>
                  <a:pt x="7642789" y="1882956"/>
                  <a:pt x="7648156" y="1889503"/>
                </a:cubicBezTo>
                <a:cubicBezTo>
                  <a:pt x="7646365" y="1908946"/>
                  <a:pt x="7638702" y="1913653"/>
                  <a:pt x="7644679" y="1925974"/>
                </a:cubicBezTo>
                <a:cubicBezTo>
                  <a:pt x="7632281" y="1936898"/>
                  <a:pt x="7637013" y="1937545"/>
                  <a:pt x="7640564" y="1942678"/>
                </a:cubicBezTo>
                <a:lnTo>
                  <a:pt x="7640816" y="1943410"/>
                </a:lnTo>
                <a:lnTo>
                  <a:pt x="7639044" y="1944904"/>
                </a:lnTo>
                <a:lnTo>
                  <a:pt x="7638223" y="1947993"/>
                </a:lnTo>
                <a:lnTo>
                  <a:pt x="7638752" y="1956430"/>
                </a:lnTo>
                <a:lnTo>
                  <a:pt x="7639407" y="1959603"/>
                </a:lnTo>
                <a:cubicBezTo>
                  <a:pt x="7639690" y="1961788"/>
                  <a:pt x="7639658" y="1963239"/>
                  <a:pt x="7639396" y="1964244"/>
                </a:cubicBezTo>
                <a:lnTo>
                  <a:pt x="7639249" y="1964361"/>
                </a:lnTo>
                <a:lnTo>
                  <a:pt x="7639521" y="1968708"/>
                </a:lnTo>
                <a:cubicBezTo>
                  <a:pt x="7640315" y="1976045"/>
                  <a:pt x="7641402" y="1983186"/>
                  <a:pt x="7642694" y="1989983"/>
                </a:cubicBezTo>
                <a:cubicBezTo>
                  <a:pt x="7634556" y="1995729"/>
                  <a:pt x="7644169" y="2020842"/>
                  <a:pt x="7628828" y="2018094"/>
                </a:cubicBezTo>
                <a:cubicBezTo>
                  <a:pt x="7630116" y="2027262"/>
                  <a:pt x="7636485" y="2032807"/>
                  <a:pt x="7626423" y="2029720"/>
                </a:cubicBezTo>
                <a:cubicBezTo>
                  <a:pt x="7626559" y="2032738"/>
                  <a:pt x="7625703" y="2034598"/>
                  <a:pt x="7624364" y="2035929"/>
                </a:cubicBezTo>
                <a:lnTo>
                  <a:pt x="7623733" y="2036314"/>
                </a:lnTo>
                <a:lnTo>
                  <a:pt x="7626847" y="2056711"/>
                </a:lnTo>
                <a:lnTo>
                  <a:pt x="7626090" y="2059419"/>
                </a:lnTo>
                <a:lnTo>
                  <a:pt x="7629618" y="2072712"/>
                </a:lnTo>
                <a:lnTo>
                  <a:pt x="7630641" y="2079581"/>
                </a:lnTo>
                <a:lnTo>
                  <a:pt x="7632577" y="2081522"/>
                </a:lnTo>
                <a:cubicBezTo>
                  <a:pt x="7633753" y="2083617"/>
                  <a:pt x="7634261" y="2086620"/>
                  <a:pt x="7633251" y="2091658"/>
                </a:cubicBezTo>
                <a:lnTo>
                  <a:pt x="7632707" y="2092825"/>
                </a:lnTo>
                <a:lnTo>
                  <a:pt x="7635575" y="2101184"/>
                </a:lnTo>
                <a:cubicBezTo>
                  <a:pt x="7636900" y="2103876"/>
                  <a:pt x="7638586" y="2106260"/>
                  <a:pt x="7640772" y="2108190"/>
                </a:cubicBezTo>
                <a:cubicBezTo>
                  <a:pt x="7629093" y="2136655"/>
                  <a:pt x="7639778" y="2163513"/>
                  <a:pt x="7637758" y="2194409"/>
                </a:cubicBezTo>
                <a:cubicBezTo>
                  <a:pt x="7619585" y="2207765"/>
                  <a:pt x="7641835" y="2261154"/>
                  <a:pt x="7659453" y="2268824"/>
                </a:cubicBezTo>
                <a:cubicBezTo>
                  <a:pt x="7644015" y="2268997"/>
                  <a:pt x="7665037" y="2307714"/>
                  <a:pt x="7665583" y="2317700"/>
                </a:cubicBezTo>
                <a:cubicBezTo>
                  <a:pt x="7665764" y="2321029"/>
                  <a:pt x="7663671" y="2321166"/>
                  <a:pt x="7657195" y="2315619"/>
                </a:cubicBezTo>
                <a:cubicBezTo>
                  <a:pt x="7658997" y="2326231"/>
                  <a:pt x="7650972" y="2337185"/>
                  <a:pt x="7644431" y="2331209"/>
                </a:cubicBezTo>
                <a:cubicBezTo>
                  <a:pt x="7658433" y="2363448"/>
                  <a:pt x="7644510" y="2411031"/>
                  <a:pt x="7650869" y="2447461"/>
                </a:cubicBezTo>
                <a:cubicBezTo>
                  <a:pt x="7635485" y="2467322"/>
                  <a:pt x="7649719" y="2456555"/>
                  <a:pt x="7646841" y="2477156"/>
                </a:cubicBezTo>
                <a:cubicBezTo>
                  <a:pt x="7661004" y="2471521"/>
                  <a:pt x="7638896" y="2502164"/>
                  <a:pt x="7654880" y="2503292"/>
                </a:cubicBezTo>
                <a:cubicBezTo>
                  <a:pt x="7653849" y="2507005"/>
                  <a:pt x="7652348" y="2510567"/>
                  <a:pt x="7650720" y="2514131"/>
                </a:cubicBezTo>
                <a:lnTo>
                  <a:pt x="7649876" y="2516003"/>
                </a:lnTo>
                <a:lnTo>
                  <a:pt x="7649263" y="2523483"/>
                </a:lnTo>
                <a:lnTo>
                  <a:pt x="7645633" y="2525592"/>
                </a:lnTo>
                <a:lnTo>
                  <a:pt x="7642233" y="2536851"/>
                </a:lnTo>
                <a:cubicBezTo>
                  <a:pt x="7641494" y="2541069"/>
                  <a:pt x="7641323" y="2545607"/>
                  <a:pt x="7642069" y="2550622"/>
                </a:cubicBezTo>
                <a:cubicBezTo>
                  <a:pt x="7648404" y="2562959"/>
                  <a:pt x="7640640" y="2582170"/>
                  <a:pt x="7641110" y="2599544"/>
                </a:cubicBezTo>
                <a:lnTo>
                  <a:pt x="7643071" y="2607523"/>
                </a:lnTo>
                <a:lnTo>
                  <a:pt x="7639801" y="2633566"/>
                </a:lnTo>
                <a:cubicBezTo>
                  <a:pt x="7639166" y="2640978"/>
                  <a:pt x="7638833" y="2648672"/>
                  <a:pt x="7639065" y="2656773"/>
                </a:cubicBezTo>
                <a:lnTo>
                  <a:pt x="7640624" y="2671810"/>
                </a:lnTo>
                <a:lnTo>
                  <a:pt x="7639332" y="2675751"/>
                </a:lnTo>
                <a:cubicBezTo>
                  <a:pt x="7639476" y="2682617"/>
                  <a:pt x="7644027" y="2691703"/>
                  <a:pt x="7638498" y="2690893"/>
                </a:cubicBezTo>
                <a:lnTo>
                  <a:pt x="7640415" y="2698606"/>
                </a:lnTo>
                <a:lnTo>
                  <a:pt x="7636002" y="2706218"/>
                </a:lnTo>
                <a:cubicBezTo>
                  <a:pt x="7634978" y="2707053"/>
                  <a:pt x="7633887" y="2707679"/>
                  <a:pt x="7632770" y="2708079"/>
                </a:cubicBezTo>
                <a:lnTo>
                  <a:pt x="7634220" y="2718854"/>
                </a:lnTo>
                <a:lnTo>
                  <a:pt x="7631061" y="2727688"/>
                </a:lnTo>
                <a:lnTo>
                  <a:pt x="7633127" y="2735389"/>
                </a:lnTo>
                <a:lnTo>
                  <a:pt x="7632661" y="2738584"/>
                </a:lnTo>
                <a:lnTo>
                  <a:pt x="7631098" y="2746529"/>
                </a:lnTo>
                <a:cubicBezTo>
                  <a:pt x="7630002" y="2750602"/>
                  <a:pt x="7628681" y="2755160"/>
                  <a:pt x="7627624" y="2760235"/>
                </a:cubicBezTo>
                <a:lnTo>
                  <a:pt x="7627140" y="2764511"/>
                </a:lnTo>
                <a:lnTo>
                  <a:pt x="7621827" y="2773820"/>
                </a:lnTo>
                <a:cubicBezTo>
                  <a:pt x="7617811" y="2780593"/>
                  <a:pt x="7615104" y="2785923"/>
                  <a:pt x="7617284" y="2791840"/>
                </a:cubicBezTo>
                <a:cubicBezTo>
                  <a:pt x="7612094" y="2801924"/>
                  <a:pt x="7597550" y="2808970"/>
                  <a:pt x="7601430" y="2823567"/>
                </a:cubicBezTo>
                <a:cubicBezTo>
                  <a:pt x="7594841" y="2819137"/>
                  <a:pt x="7600633" y="2839778"/>
                  <a:pt x="7593865" y="2842217"/>
                </a:cubicBezTo>
                <a:cubicBezTo>
                  <a:pt x="7588415" y="2843342"/>
                  <a:pt x="7588901" y="2849866"/>
                  <a:pt x="7586893" y="2854834"/>
                </a:cubicBezTo>
                <a:cubicBezTo>
                  <a:pt x="7581327" y="2858374"/>
                  <a:pt x="7576244" y="2883372"/>
                  <a:pt x="7577046" y="2892075"/>
                </a:cubicBezTo>
                <a:cubicBezTo>
                  <a:pt x="7582584" y="2916606"/>
                  <a:pt x="7560175" y="2936338"/>
                  <a:pt x="7564026" y="2955950"/>
                </a:cubicBezTo>
                <a:cubicBezTo>
                  <a:pt x="7563501" y="2961086"/>
                  <a:pt x="7562240" y="2965343"/>
                  <a:pt x="7560529" y="2969031"/>
                </a:cubicBezTo>
                <a:lnTo>
                  <a:pt x="7554631" y="2978222"/>
                </a:lnTo>
                <a:lnTo>
                  <a:pt x="7550747" y="2978564"/>
                </a:lnTo>
                <a:lnTo>
                  <a:pt x="7548359" y="2985429"/>
                </a:lnTo>
                <a:lnTo>
                  <a:pt x="7547120" y="2986826"/>
                </a:lnTo>
                <a:cubicBezTo>
                  <a:pt x="7544741" y="2989483"/>
                  <a:pt x="7542480" y="2992194"/>
                  <a:pt x="7540621" y="2995267"/>
                </a:cubicBezTo>
                <a:cubicBezTo>
                  <a:pt x="7555200" y="3003715"/>
                  <a:pt x="7527208" y="3022799"/>
                  <a:pt x="7541739" y="3023946"/>
                </a:cubicBezTo>
                <a:cubicBezTo>
                  <a:pt x="7534059" y="3042303"/>
                  <a:pt x="7549904" y="3038579"/>
                  <a:pt x="7530781" y="3050462"/>
                </a:cubicBezTo>
                <a:cubicBezTo>
                  <a:pt x="7527838" y="3088204"/>
                  <a:pt x="7503338" y="3127251"/>
                  <a:pt x="7508515" y="3164510"/>
                </a:cubicBezTo>
                <a:cubicBezTo>
                  <a:pt x="7503888" y="3155782"/>
                  <a:pt x="7493770" y="3162549"/>
                  <a:pt x="7492866" y="3173520"/>
                </a:cubicBezTo>
                <a:cubicBezTo>
                  <a:pt x="7474179" y="3140376"/>
                  <a:pt x="7498581" y="3226463"/>
                  <a:pt x="7479395" y="3217191"/>
                </a:cubicBezTo>
                <a:cubicBezTo>
                  <a:pt x="7493905" y="3232643"/>
                  <a:pt x="7501608" y="3293915"/>
                  <a:pt x="7481475" y="3298298"/>
                </a:cubicBezTo>
                <a:cubicBezTo>
                  <a:pt x="7472089" y="3326890"/>
                  <a:pt x="7475493" y="3357480"/>
                  <a:pt x="7457722" y="3379292"/>
                </a:cubicBezTo>
                <a:cubicBezTo>
                  <a:pt x="7459285" y="3382143"/>
                  <a:pt x="7460273" y="3385199"/>
                  <a:pt x="7460850" y="3388381"/>
                </a:cubicBezTo>
                <a:lnTo>
                  <a:pt x="7461482" y="3397694"/>
                </a:lnTo>
                <a:lnTo>
                  <a:pt x="7460695" y="3398556"/>
                </a:lnTo>
                <a:cubicBezTo>
                  <a:pt x="7458532" y="3402904"/>
                  <a:pt x="7458275" y="3406007"/>
                  <a:pt x="7458858" y="3408553"/>
                </a:cubicBezTo>
                <a:lnTo>
                  <a:pt x="7460185" y="3411299"/>
                </a:lnTo>
                <a:lnTo>
                  <a:pt x="7459468" y="3418333"/>
                </a:lnTo>
                <a:lnTo>
                  <a:pt x="7459515" y="3432662"/>
                </a:lnTo>
                <a:lnTo>
                  <a:pt x="7458154" y="3434902"/>
                </a:lnTo>
                <a:lnTo>
                  <a:pt x="7456091" y="3455825"/>
                </a:lnTo>
                <a:cubicBezTo>
                  <a:pt x="7455865" y="3455850"/>
                  <a:pt x="7455638" y="3455877"/>
                  <a:pt x="7455413" y="3455903"/>
                </a:cubicBezTo>
                <a:cubicBezTo>
                  <a:pt x="7453843" y="3456557"/>
                  <a:pt x="7452596" y="3457940"/>
                  <a:pt x="7451989" y="3460886"/>
                </a:cubicBezTo>
                <a:cubicBezTo>
                  <a:pt x="7443388" y="3453296"/>
                  <a:pt x="7447961" y="3461529"/>
                  <a:pt x="7446929" y="3470886"/>
                </a:cubicBezTo>
                <a:cubicBezTo>
                  <a:pt x="7433341" y="3461186"/>
                  <a:pt x="7436171" y="3489615"/>
                  <a:pt x="7427213" y="3491353"/>
                </a:cubicBezTo>
                <a:cubicBezTo>
                  <a:pt x="7426761" y="3498443"/>
                  <a:pt x="7426037" y="3505767"/>
                  <a:pt x="7424990" y="3513143"/>
                </a:cubicBezTo>
                <a:lnTo>
                  <a:pt x="7424186" y="3517424"/>
                </a:lnTo>
                <a:cubicBezTo>
                  <a:pt x="7424132" y="3517438"/>
                  <a:pt x="7424077" y="3517453"/>
                  <a:pt x="7424024" y="3517467"/>
                </a:cubicBezTo>
                <a:cubicBezTo>
                  <a:pt x="7423536" y="3518305"/>
                  <a:pt x="7423153" y="3519678"/>
                  <a:pt x="7422883" y="3521896"/>
                </a:cubicBezTo>
                <a:lnTo>
                  <a:pt x="7422723" y="3525229"/>
                </a:lnTo>
                <a:lnTo>
                  <a:pt x="7421163" y="3533534"/>
                </a:lnTo>
                <a:lnTo>
                  <a:pt x="7419650" y="3536108"/>
                </a:lnTo>
                <a:lnTo>
                  <a:pt x="7417640" y="3536718"/>
                </a:lnTo>
                <a:lnTo>
                  <a:pt x="7417697" y="3537534"/>
                </a:lnTo>
                <a:cubicBezTo>
                  <a:pt x="7419749" y="3544077"/>
                  <a:pt x="7423989" y="3546875"/>
                  <a:pt x="7409814" y="3551598"/>
                </a:cubicBezTo>
                <a:cubicBezTo>
                  <a:pt x="7412376" y="3566128"/>
                  <a:pt x="7404108" y="3567090"/>
                  <a:pt x="7397719" y="3584844"/>
                </a:cubicBezTo>
                <a:cubicBezTo>
                  <a:pt x="7401116" y="3593573"/>
                  <a:pt x="7398130" y="3599358"/>
                  <a:pt x="7393057" y="3604546"/>
                </a:cubicBezTo>
                <a:cubicBezTo>
                  <a:pt x="7391792" y="3622895"/>
                  <a:pt x="7383125" y="3638008"/>
                  <a:pt x="7377811" y="3657793"/>
                </a:cubicBezTo>
                <a:cubicBezTo>
                  <a:pt x="7379886" y="3680874"/>
                  <a:pt x="7366255" y="3689531"/>
                  <a:pt x="7360624" y="3710685"/>
                </a:cubicBezTo>
                <a:cubicBezTo>
                  <a:pt x="7367950" y="3731637"/>
                  <a:pt x="7347999" y="3723947"/>
                  <a:pt x="7341489" y="3734006"/>
                </a:cubicBezTo>
                <a:lnTo>
                  <a:pt x="7340478" y="3737028"/>
                </a:lnTo>
                <a:lnTo>
                  <a:pt x="7340489" y="3745476"/>
                </a:lnTo>
                <a:lnTo>
                  <a:pt x="7340950" y="3748687"/>
                </a:lnTo>
                <a:cubicBezTo>
                  <a:pt x="7341098" y="3750887"/>
                  <a:pt x="7340976" y="3752333"/>
                  <a:pt x="7340653" y="3753314"/>
                </a:cubicBezTo>
                <a:lnTo>
                  <a:pt x="7340500" y="3753419"/>
                </a:lnTo>
                <a:lnTo>
                  <a:pt x="7340506" y="3757774"/>
                </a:lnTo>
                <a:cubicBezTo>
                  <a:pt x="7340847" y="3765147"/>
                  <a:pt x="7341495" y="3772345"/>
                  <a:pt x="7342369" y="3779218"/>
                </a:cubicBezTo>
                <a:cubicBezTo>
                  <a:pt x="7333890" y="3784348"/>
                  <a:pt x="7341949" y="3810090"/>
                  <a:pt x="7326800" y="3806225"/>
                </a:cubicBezTo>
                <a:cubicBezTo>
                  <a:pt x="7327524" y="3815461"/>
                  <a:pt x="7333545" y="3821456"/>
                  <a:pt x="7323686" y="3817640"/>
                </a:cubicBezTo>
                <a:cubicBezTo>
                  <a:pt x="7323637" y="3820659"/>
                  <a:pt x="7322668" y="3822449"/>
                  <a:pt x="7321247" y="3823678"/>
                </a:cubicBezTo>
                <a:lnTo>
                  <a:pt x="7320595" y="3824018"/>
                </a:lnTo>
                <a:lnTo>
                  <a:pt x="7322453" y="3844579"/>
                </a:lnTo>
                <a:lnTo>
                  <a:pt x="7321532" y="3847225"/>
                </a:lnTo>
                <a:lnTo>
                  <a:pt x="7324238" y="3860736"/>
                </a:lnTo>
                <a:lnTo>
                  <a:pt x="7324840" y="3867658"/>
                </a:lnTo>
                <a:lnTo>
                  <a:pt x="7326655" y="3869733"/>
                </a:lnTo>
                <a:cubicBezTo>
                  <a:pt x="7327701" y="3871909"/>
                  <a:pt x="7328023" y="3874942"/>
                  <a:pt x="7326706" y="3879891"/>
                </a:cubicBezTo>
                <a:lnTo>
                  <a:pt x="7326093" y="3881013"/>
                </a:lnTo>
                <a:lnTo>
                  <a:pt x="7328442" y="3889558"/>
                </a:lnTo>
                <a:cubicBezTo>
                  <a:pt x="7329602" y="3892339"/>
                  <a:pt x="7331138" y="3894839"/>
                  <a:pt x="7333203" y="3896924"/>
                </a:cubicBezTo>
                <a:cubicBezTo>
                  <a:pt x="7319795" y="3924445"/>
                  <a:pt x="7328820" y="3952004"/>
                  <a:pt x="7324908" y="3982658"/>
                </a:cubicBezTo>
                <a:cubicBezTo>
                  <a:pt x="7325522" y="4017325"/>
                  <a:pt x="7327874" y="4041416"/>
                  <a:pt x="7327588" y="4064228"/>
                </a:cubicBezTo>
                <a:cubicBezTo>
                  <a:pt x="7328735" y="4074940"/>
                  <a:pt x="7329351" y="4153102"/>
                  <a:pt x="7323186" y="4146664"/>
                </a:cubicBezTo>
                <a:cubicBezTo>
                  <a:pt x="7335189" y="4179829"/>
                  <a:pt x="7318370" y="4199117"/>
                  <a:pt x="7322488" y="4235901"/>
                </a:cubicBezTo>
                <a:cubicBezTo>
                  <a:pt x="7305909" y="4254573"/>
                  <a:pt x="7320783" y="4244884"/>
                  <a:pt x="7316645" y="4265209"/>
                </a:cubicBezTo>
                <a:cubicBezTo>
                  <a:pt x="7331133" y="4260631"/>
                  <a:pt x="7307179" y="4289560"/>
                  <a:pt x="7323069" y="4291857"/>
                </a:cubicBezTo>
                <a:cubicBezTo>
                  <a:pt x="7321814" y="4295483"/>
                  <a:pt x="7320095" y="4298923"/>
                  <a:pt x="7318251" y="4302359"/>
                </a:cubicBezTo>
                <a:lnTo>
                  <a:pt x="7317295" y="4304161"/>
                </a:lnTo>
                <a:lnTo>
                  <a:pt x="7316223" y="4311573"/>
                </a:lnTo>
                <a:lnTo>
                  <a:pt x="7312469" y="4313411"/>
                </a:lnTo>
                <a:lnTo>
                  <a:pt x="7306447" y="4403491"/>
                </a:lnTo>
                <a:cubicBezTo>
                  <a:pt x="7308849" y="4411399"/>
                  <a:pt x="7308497" y="4436984"/>
                  <a:pt x="7303688" y="4442497"/>
                </a:cubicBezTo>
                <a:cubicBezTo>
                  <a:pt x="7302637" y="4447969"/>
                  <a:pt x="7304327" y="4453942"/>
                  <a:pt x="7299181" y="4457128"/>
                </a:cubicBezTo>
                <a:cubicBezTo>
                  <a:pt x="7296154" y="4469016"/>
                  <a:pt x="7289197" y="4496240"/>
                  <a:pt x="7285530" y="4513823"/>
                </a:cubicBezTo>
                <a:cubicBezTo>
                  <a:pt x="7288769" y="4518560"/>
                  <a:pt x="7287100" y="4524649"/>
                  <a:pt x="7284412" y="4532609"/>
                </a:cubicBezTo>
                <a:lnTo>
                  <a:pt x="7282601" y="4540125"/>
                </a:lnTo>
                <a:lnTo>
                  <a:pt x="7291785" y="4563650"/>
                </a:lnTo>
                <a:lnTo>
                  <a:pt x="7284191" y="4636427"/>
                </a:lnTo>
                <a:lnTo>
                  <a:pt x="7292797" y="4672055"/>
                </a:lnTo>
                <a:cubicBezTo>
                  <a:pt x="7294304" y="4686552"/>
                  <a:pt x="7294421" y="4700466"/>
                  <a:pt x="7295425" y="4713953"/>
                </a:cubicBezTo>
                <a:cubicBezTo>
                  <a:pt x="7296104" y="4744441"/>
                  <a:pt x="7280378" y="4723911"/>
                  <a:pt x="7292574" y="4762180"/>
                </a:cubicBezTo>
                <a:cubicBezTo>
                  <a:pt x="7286719" y="4766152"/>
                  <a:pt x="7286266" y="4770971"/>
                  <a:pt x="7288689" y="4779168"/>
                </a:cubicBezTo>
                <a:cubicBezTo>
                  <a:pt x="7288592" y="4793971"/>
                  <a:pt x="7274303" y="4792486"/>
                  <a:pt x="7282355" y="4807636"/>
                </a:cubicBezTo>
                <a:cubicBezTo>
                  <a:pt x="7278556" y="4806204"/>
                  <a:pt x="7277539" y="4813202"/>
                  <a:pt x="7276505" y="4819678"/>
                </a:cubicBezTo>
                <a:lnTo>
                  <a:pt x="7273752" y="4823797"/>
                </a:lnTo>
                <a:lnTo>
                  <a:pt x="7283683" y="4847794"/>
                </a:lnTo>
                <a:cubicBezTo>
                  <a:pt x="7296832" y="4890479"/>
                  <a:pt x="7302379" y="4941877"/>
                  <a:pt x="7311552" y="4978326"/>
                </a:cubicBezTo>
                <a:cubicBezTo>
                  <a:pt x="7284161" y="4998846"/>
                  <a:pt x="7309660" y="4989594"/>
                  <a:pt x="7304880" y="5015024"/>
                </a:cubicBezTo>
                <a:cubicBezTo>
                  <a:pt x="7330355" y="5012307"/>
                  <a:pt x="7291032" y="5044485"/>
                  <a:pt x="7319932" y="5050993"/>
                </a:cubicBezTo>
                <a:cubicBezTo>
                  <a:pt x="7318148" y="5055414"/>
                  <a:pt x="7315506" y="5059493"/>
                  <a:pt x="7312641" y="5063537"/>
                </a:cubicBezTo>
                <a:lnTo>
                  <a:pt x="7311153" y="5065661"/>
                </a:lnTo>
                <a:lnTo>
                  <a:pt x="7310197" y="5075032"/>
                </a:lnTo>
                <a:lnTo>
                  <a:pt x="7303683" y="5076576"/>
                </a:lnTo>
                <a:lnTo>
                  <a:pt x="7297768" y="5089898"/>
                </a:lnTo>
                <a:cubicBezTo>
                  <a:pt x="7296519" y="5095057"/>
                  <a:pt x="7296302" y="5100805"/>
                  <a:pt x="7297750" y="5107454"/>
                </a:cubicBezTo>
                <a:cubicBezTo>
                  <a:pt x="7309447" y="5125240"/>
                  <a:pt x="7295812" y="5147341"/>
                  <a:pt x="7297014" y="5169708"/>
                </a:cubicBezTo>
                <a:lnTo>
                  <a:pt x="7300719" y="5180532"/>
                </a:lnTo>
                <a:lnTo>
                  <a:pt x="7295705" y="5210620"/>
                </a:lnTo>
                <a:lnTo>
                  <a:pt x="7296901" y="5212749"/>
                </a:lnTo>
                <a:cubicBezTo>
                  <a:pt x="7296704" y="5218058"/>
                  <a:pt x="7294377" y="5228574"/>
                  <a:pt x="7294523" y="5242477"/>
                </a:cubicBezTo>
                <a:lnTo>
                  <a:pt x="7297776" y="5296160"/>
                </a:lnTo>
                <a:lnTo>
                  <a:pt x="7289955" y="5304499"/>
                </a:lnTo>
                <a:lnTo>
                  <a:pt x="7286210" y="5305374"/>
                </a:lnTo>
                <a:lnTo>
                  <a:pt x="7286995" y="5320092"/>
                </a:lnTo>
                <a:lnTo>
                  <a:pt x="7281550" y="5330613"/>
                </a:lnTo>
                <a:lnTo>
                  <a:pt x="7285354" y="5340890"/>
                </a:lnTo>
                <a:lnTo>
                  <a:pt x="7281914" y="5354491"/>
                </a:lnTo>
                <a:cubicBezTo>
                  <a:pt x="7280017" y="5359352"/>
                  <a:pt x="7277725" y="5364763"/>
                  <a:pt x="7275918" y="5370917"/>
                </a:cubicBezTo>
                <a:lnTo>
                  <a:pt x="7267655" y="5384350"/>
                </a:lnTo>
                <a:lnTo>
                  <a:pt x="7263791" y="5406610"/>
                </a:lnTo>
                <a:cubicBezTo>
                  <a:pt x="7260956" y="5423841"/>
                  <a:pt x="7257650" y="5440271"/>
                  <a:pt x="7251522" y="5456222"/>
                </a:cubicBezTo>
                <a:cubicBezTo>
                  <a:pt x="7253699" y="5469913"/>
                  <a:pt x="7252931" y="5482529"/>
                  <a:pt x="7242311" y="5493751"/>
                </a:cubicBezTo>
                <a:cubicBezTo>
                  <a:pt x="7236636" y="5529727"/>
                  <a:pt x="7245809" y="5539513"/>
                  <a:pt x="7231835" y="5561252"/>
                </a:cubicBezTo>
                <a:cubicBezTo>
                  <a:pt x="7236311" y="5568555"/>
                  <a:pt x="7238499" y="5573475"/>
                  <a:pt x="7239152" y="5577121"/>
                </a:cubicBezTo>
                <a:cubicBezTo>
                  <a:pt x="7241111" y="5588065"/>
                  <a:pt x="7229268" y="5587525"/>
                  <a:pt x="7224043" y="5605355"/>
                </a:cubicBezTo>
                <a:cubicBezTo>
                  <a:pt x="7216774" y="5624244"/>
                  <a:pt x="7213225" y="5590845"/>
                  <a:pt x="7209229" y="5609118"/>
                </a:cubicBezTo>
                <a:cubicBezTo>
                  <a:pt x="7212098" y="5628346"/>
                  <a:pt x="7194168" y="5628785"/>
                  <a:pt x="7198222" y="5648700"/>
                </a:cubicBezTo>
                <a:cubicBezTo>
                  <a:pt x="7212577" y="5642705"/>
                  <a:pt x="7189541" y="5689259"/>
                  <a:pt x="7201221" y="5689771"/>
                </a:cubicBezTo>
                <a:cubicBezTo>
                  <a:pt x="7181618" y="5708428"/>
                  <a:pt x="7201258" y="5715573"/>
                  <a:pt x="7192555" y="5739098"/>
                </a:cubicBezTo>
                <a:cubicBezTo>
                  <a:pt x="7184486" y="5750478"/>
                  <a:pt x="7182208" y="5758416"/>
                  <a:pt x="7187522" y="5768603"/>
                </a:cubicBezTo>
                <a:cubicBezTo>
                  <a:pt x="7148692" y="5821144"/>
                  <a:pt x="7181577" y="5799065"/>
                  <a:pt x="7162500" y="5846928"/>
                </a:cubicBezTo>
                <a:lnTo>
                  <a:pt x="7160827" y="5850799"/>
                </a:lnTo>
                <a:lnTo>
                  <a:pt x="7163312" y="5866636"/>
                </a:lnTo>
                <a:cubicBezTo>
                  <a:pt x="7163884" y="5867070"/>
                  <a:pt x="7164455" y="5867505"/>
                  <a:pt x="7165029" y="5867939"/>
                </a:cubicBezTo>
                <a:lnTo>
                  <a:pt x="7142501" y="5914339"/>
                </a:lnTo>
                <a:lnTo>
                  <a:pt x="7143151" y="5921221"/>
                </a:lnTo>
                <a:lnTo>
                  <a:pt x="7123808" y="5950546"/>
                </a:lnTo>
                <a:lnTo>
                  <a:pt x="7116299" y="5966186"/>
                </a:lnTo>
                <a:lnTo>
                  <a:pt x="7106117" y="5983669"/>
                </a:lnTo>
                <a:lnTo>
                  <a:pt x="7109622" y="5995569"/>
                </a:lnTo>
                <a:cubicBezTo>
                  <a:pt x="7114727" y="6023526"/>
                  <a:pt x="7092983" y="6067450"/>
                  <a:pt x="7116605" y="6077139"/>
                </a:cubicBezTo>
                <a:cubicBezTo>
                  <a:pt x="7102148" y="6089933"/>
                  <a:pt x="7125501" y="6101908"/>
                  <a:pt x="7127573" y="6115892"/>
                </a:cubicBezTo>
                <a:cubicBezTo>
                  <a:pt x="7118381" y="6127056"/>
                  <a:pt x="7126331" y="6132595"/>
                  <a:pt x="7128098" y="6142737"/>
                </a:cubicBezTo>
                <a:cubicBezTo>
                  <a:pt x="7122429" y="6147329"/>
                  <a:pt x="7122724" y="6155912"/>
                  <a:pt x="7129375" y="6158833"/>
                </a:cubicBezTo>
                <a:cubicBezTo>
                  <a:pt x="7144709" y="6154689"/>
                  <a:pt x="7137060" y="6184499"/>
                  <a:pt x="7147635" y="6186714"/>
                </a:cubicBezTo>
                <a:cubicBezTo>
                  <a:pt x="7149842" y="6204016"/>
                  <a:pt x="7136414" y="6279145"/>
                  <a:pt x="7153343" y="6291871"/>
                </a:cubicBezTo>
                <a:cubicBezTo>
                  <a:pt x="7161381" y="6326852"/>
                  <a:pt x="7134450" y="6377408"/>
                  <a:pt x="7134923" y="6392273"/>
                </a:cubicBezTo>
                <a:cubicBezTo>
                  <a:pt x="7103997" y="6407024"/>
                  <a:pt x="7185503" y="6478818"/>
                  <a:pt x="7187236" y="6541940"/>
                </a:cubicBezTo>
                <a:cubicBezTo>
                  <a:pt x="7184250" y="6550446"/>
                  <a:pt x="7184290" y="6554993"/>
                  <a:pt x="7191340" y="6557275"/>
                </a:cubicBezTo>
                <a:cubicBezTo>
                  <a:pt x="7195412" y="6573685"/>
                  <a:pt x="7202070" y="6606060"/>
                  <a:pt x="7211670" y="6640404"/>
                </a:cubicBezTo>
                <a:cubicBezTo>
                  <a:pt x="7219591" y="6666216"/>
                  <a:pt x="7212698" y="6793331"/>
                  <a:pt x="7221085" y="6827708"/>
                </a:cubicBezTo>
                <a:lnTo>
                  <a:pt x="7227698" y="6857999"/>
                </a:lnTo>
                <a:lnTo>
                  <a:pt x="0" y="6857999"/>
                </a:lnTo>
                <a:close/>
              </a:path>
            </a:pathLst>
          </a:cu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3225FE3F-5018-428C-84A2-8ECB063C4192}"/>
              </a:ext>
            </a:extLst>
          </p:cNvPr>
          <p:cNvSpPr txBox="1"/>
          <p:nvPr/>
        </p:nvSpPr>
        <p:spPr>
          <a:xfrm>
            <a:off x="10005184" y="6657945"/>
            <a:ext cx="2186816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www.flickr.com/photos/mikemacmarketing/3021241104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33671112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3078" name="Rectangle 136">
            <a:extLst>
              <a:ext uri="{FF2B5EF4-FFF2-40B4-BE49-F238E27FC236}">
                <a16:creationId xmlns:a16="http://schemas.microsoft.com/office/drawing/2014/main" id="{C1DD1A8A-57D5-4A81-AD04-532B043C561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3076" name="Picture 4" descr="DDW Talk: Humanoid robots need to alleviate human anxiety - Innovation  Origins">
            <a:extLst>
              <a:ext uri="{FF2B5EF4-FFF2-40B4-BE49-F238E27FC236}">
                <a16:creationId xmlns:a16="http://schemas.microsoft.com/office/drawing/2014/main" id="{EDCBBD5D-CBA5-48F2-B738-DDA6E8EE0E9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8666" b="-1"/>
          <a:stretch/>
        </p:blipFill>
        <p:spPr bwMode="auto">
          <a:xfrm>
            <a:off x="-3047" y="10"/>
            <a:ext cx="12191999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079" name="Rectangle 138">
            <a:extLst>
              <a:ext uri="{FF2B5EF4-FFF2-40B4-BE49-F238E27FC236}">
                <a16:creationId xmlns:a16="http://schemas.microsoft.com/office/drawing/2014/main" id="{007891EC-4501-44ED-A8C8-B11B6DB767AB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2207602"/>
            <a:ext cx="12191999" cy="3162146"/>
          </a:xfrm>
          <a:prstGeom prst="rect">
            <a:avLst/>
          </a:prstGeom>
          <a:gradFill flip="none" rotWithShape="1">
            <a:gsLst>
              <a:gs pos="0">
                <a:srgbClr val="000000">
                  <a:alpha val="0"/>
                </a:srgbClr>
              </a:gs>
              <a:gs pos="25000">
                <a:srgbClr val="000000">
                  <a:alpha val="15000"/>
                </a:srgbClr>
              </a:gs>
              <a:gs pos="75000">
                <a:srgbClr val="000000">
                  <a:alpha val="15000"/>
                </a:srgbClr>
              </a:gs>
              <a:gs pos="50000">
                <a:srgbClr val="000000">
                  <a:alpha val="30000"/>
                </a:srgbClr>
              </a:gs>
              <a:gs pos="100000">
                <a:srgbClr val="000000">
                  <a:alpha val="0"/>
                </a:srgbClr>
              </a:gs>
            </a:gsLst>
            <a:lin ang="1620000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7812D9C3-C4F3-4AF4-94AA-26CF4D56921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097280" y="325550"/>
            <a:ext cx="10058400" cy="3574778"/>
          </a:xfrm>
          <a:effectLst>
            <a:outerShdw blurRad="50800" dist="38100" dir="2700000" algn="tl" rotWithShape="0">
              <a:prstClr val="black">
                <a:alpha val="40000"/>
              </a:prstClr>
            </a:outerShdw>
          </a:effectLst>
        </p:spPr>
        <p:txBody>
          <a:bodyPr vert="horz" lIns="91440" tIns="45720" rIns="91440" bIns="45720" rtlCol="0" anchor="b">
            <a:normAutofit/>
          </a:bodyPr>
          <a:lstStyle/>
          <a:p>
            <a:pPr algn="ctr"/>
            <a:r>
              <a:rPr lang="en-US" sz="5200">
                <a:solidFill>
                  <a:srgbClr val="FFFFFF"/>
                </a:solidFill>
              </a:rPr>
              <a:t>Human + AI</a:t>
            </a:r>
          </a:p>
        </p:txBody>
      </p:sp>
    </p:spTree>
    <p:extLst>
      <p:ext uri="{BB962C8B-B14F-4D97-AF65-F5344CB8AC3E}">
        <p14:creationId xmlns:p14="http://schemas.microsoft.com/office/powerpoint/2010/main" val="426420594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grpId="0" nodeType="withEffect">
                                  <p:stCondLst>
                                    <p:cond delay="1000"/>
                                  </p:stCondLst>
                                  <p:iterate>
                                    <p:tmPct val="10000"/>
                                  </p:iterate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7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100" name="Picture 4" descr="Google Analytics Dashboard - Analyze Key Data in Single View">
            <a:extLst>
              <a:ext uri="{FF2B5EF4-FFF2-40B4-BE49-F238E27FC236}">
                <a16:creationId xmlns:a16="http://schemas.microsoft.com/office/drawing/2014/main" id="{78CA5B5F-A913-4D2D-BB6C-7340FB4FFA5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221" b="-1"/>
          <a:stretch/>
        </p:blipFill>
        <p:spPr bwMode="auto">
          <a:xfrm>
            <a:off x="20" y="10"/>
            <a:ext cx="12191980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4102" name="Freeform: Shape 72">
            <a:extLst>
              <a:ext uri="{FF2B5EF4-FFF2-40B4-BE49-F238E27FC236}">
                <a16:creationId xmlns:a16="http://schemas.microsoft.com/office/drawing/2014/main" id="{22C6C9C9-83BF-4A6C-A1BF-C1735C61B4FF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896524" y="1"/>
            <a:ext cx="7295477" cy="6853457"/>
          </a:xfrm>
          <a:custGeom>
            <a:avLst/>
            <a:gdLst>
              <a:gd name="connsiteX0" fmla="*/ 2113864 w 7295477"/>
              <a:gd name="connsiteY0" fmla="*/ 0 h 6853457"/>
              <a:gd name="connsiteX1" fmla="*/ 5731689 w 7295477"/>
              <a:gd name="connsiteY1" fmla="*/ 0 h 6853457"/>
              <a:gd name="connsiteX2" fmla="*/ 5792604 w 7295477"/>
              <a:gd name="connsiteY2" fmla="*/ 31199 h 6853457"/>
              <a:gd name="connsiteX3" fmla="*/ 7277638 w 7295477"/>
              <a:gd name="connsiteY3" fmla="*/ 1446415 h 6853457"/>
              <a:gd name="connsiteX4" fmla="*/ 7295477 w 7295477"/>
              <a:gd name="connsiteY4" fmla="*/ 1478103 h 6853457"/>
              <a:gd name="connsiteX5" fmla="*/ 7295477 w 7295477"/>
              <a:gd name="connsiteY5" fmla="*/ 5482224 h 6853457"/>
              <a:gd name="connsiteX6" fmla="*/ 7195301 w 7295477"/>
              <a:gd name="connsiteY6" fmla="*/ 5644337 h 6853457"/>
              <a:gd name="connsiteX7" fmla="*/ 5956878 w 7295477"/>
              <a:gd name="connsiteY7" fmla="*/ 6835380 h 6853457"/>
              <a:gd name="connsiteX8" fmla="*/ 5925438 w 7295477"/>
              <a:gd name="connsiteY8" fmla="*/ 6853457 h 6853457"/>
              <a:gd name="connsiteX9" fmla="*/ 1920114 w 7295477"/>
              <a:gd name="connsiteY9" fmla="*/ 6853457 h 6853457"/>
              <a:gd name="connsiteX10" fmla="*/ 1888674 w 7295477"/>
              <a:gd name="connsiteY10" fmla="*/ 6835380 h 6853457"/>
              <a:gd name="connsiteX11" fmla="*/ 0 w 7295477"/>
              <a:gd name="connsiteY11" fmla="*/ 3480517 h 6853457"/>
              <a:gd name="connsiteX12" fmla="*/ 2052949 w 7295477"/>
              <a:gd name="connsiteY12" fmla="*/ 31199 h 685345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</a:cxnLst>
            <a:rect l="l" t="t" r="r" b="b"/>
            <a:pathLst>
              <a:path w="7295477" h="6853457">
                <a:moveTo>
                  <a:pt x="2113864" y="0"/>
                </a:moveTo>
                <a:lnTo>
                  <a:pt x="5731689" y="0"/>
                </a:lnTo>
                <a:lnTo>
                  <a:pt x="5792604" y="31199"/>
                </a:lnTo>
                <a:cubicBezTo>
                  <a:pt x="6404018" y="363339"/>
                  <a:pt x="6917255" y="853303"/>
                  <a:pt x="7277638" y="1446415"/>
                </a:cubicBezTo>
                <a:lnTo>
                  <a:pt x="7295477" y="1478103"/>
                </a:lnTo>
                <a:lnTo>
                  <a:pt x="7295477" y="5482224"/>
                </a:lnTo>
                <a:lnTo>
                  <a:pt x="7195301" y="5644337"/>
                </a:lnTo>
                <a:cubicBezTo>
                  <a:pt x="6875688" y="6126745"/>
                  <a:pt x="6452261" y="6534378"/>
                  <a:pt x="5956878" y="6835380"/>
                </a:cubicBezTo>
                <a:lnTo>
                  <a:pt x="5925438" y="6853457"/>
                </a:lnTo>
                <a:lnTo>
                  <a:pt x="1920114" y="6853457"/>
                </a:lnTo>
                <a:lnTo>
                  <a:pt x="1888674" y="6835380"/>
                </a:lnTo>
                <a:cubicBezTo>
                  <a:pt x="756370" y="6147375"/>
                  <a:pt x="0" y="4902276"/>
                  <a:pt x="0" y="3480517"/>
                </a:cubicBezTo>
                <a:cubicBezTo>
                  <a:pt x="0" y="1991056"/>
                  <a:pt x="830121" y="695479"/>
                  <a:pt x="2052949" y="31199"/>
                </a:cubicBez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pic>
        <p:nvPicPr>
          <p:cNvPr id="4098" name="Picture 2" descr="Starbucks Baristas Petition Company for More Hours - Eater">
            <a:extLst>
              <a:ext uri="{FF2B5EF4-FFF2-40B4-BE49-F238E27FC236}">
                <a16:creationId xmlns:a16="http://schemas.microsoft.com/office/drawing/2014/main" id="{567678C7-2830-404F-A7C8-06702F56A631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-2" b="3862"/>
          <a:stretch/>
        </p:blipFill>
        <p:spPr bwMode="auto">
          <a:xfrm>
            <a:off x="5063089" y="1"/>
            <a:ext cx="7128913" cy="6853457"/>
          </a:xfrm>
          <a:custGeom>
            <a:avLst/>
            <a:gdLst/>
            <a:ahLst/>
            <a:cxnLst/>
            <a:rect l="l" t="t" r="r" b="b"/>
            <a:pathLst>
              <a:path w="7128913" h="6853457">
                <a:moveTo>
                  <a:pt x="2343548" y="0"/>
                </a:moveTo>
                <a:lnTo>
                  <a:pt x="5168877" y="0"/>
                </a:lnTo>
                <a:lnTo>
                  <a:pt x="5218299" y="19487"/>
                </a:lnTo>
                <a:cubicBezTo>
                  <a:pt x="5976640" y="340238"/>
                  <a:pt x="6607722" y="902948"/>
                  <a:pt x="7014769" y="1610837"/>
                </a:cubicBezTo>
                <a:lnTo>
                  <a:pt x="7128913" y="1827198"/>
                </a:lnTo>
                <a:lnTo>
                  <a:pt x="7128913" y="5131581"/>
                </a:lnTo>
                <a:lnTo>
                  <a:pt x="7091067" y="5210750"/>
                </a:lnTo>
                <a:cubicBezTo>
                  <a:pt x="6744936" y="5876527"/>
                  <a:pt x="6205281" y="6425584"/>
                  <a:pt x="5546646" y="6783375"/>
                </a:cubicBezTo>
                <a:lnTo>
                  <a:pt x="5409811" y="6853457"/>
                </a:lnTo>
                <a:lnTo>
                  <a:pt x="2102613" y="6853457"/>
                </a:lnTo>
                <a:lnTo>
                  <a:pt x="1965779" y="6783375"/>
                </a:lnTo>
                <a:cubicBezTo>
                  <a:pt x="794873" y="6147301"/>
                  <a:pt x="0" y="4906735"/>
                  <a:pt x="0" y="3480517"/>
                </a:cubicBezTo>
                <a:cubicBezTo>
                  <a:pt x="0" y="1924643"/>
                  <a:pt x="945964" y="589711"/>
                  <a:pt x="2294125" y="19487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613562768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122" name="Picture 2" descr="Israel's 1st social bank set to offer credit to those who find it out of  reach | The Times of Israel">
            <a:extLst>
              <a:ext uri="{FF2B5EF4-FFF2-40B4-BE49-F238E27FC236}">
                <a16:creationId xmlns:a16="http://schemas.microsoft.com/office/drawing/2014/main" id="{D9493498-966C-4683-8CF0-8DA7EFD2CCE3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04838" y="0"/>
            <a:ext cx="10980737" cy="68580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939040545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 descr="A picture containing text, map, drawing&#10;&#10;Description automatically generated">
            <a:extLst>
              <a:ext uri="{FF2B5EF4-FFF2-40B4-BE49-F238E27FC236}">
                <a16:creationId xmlns:a16="http://schemas.microsoft.com/office/drawing/2014/main" id="{CF519699-6744-4C96-BA1C-52C6945EE8C6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2" b="-2"/>
          <a:stretch/>
        </p:blipFill>
        <p:spPr>
          <a:xfrm>
            <a:off x="6015107" y="-1"/>
            <a:ext cx="6176895" cy="2937954"/>
          </a:xfrm>
          <a:prstGeom prst="rect">
            <a:avLst/>
          </a:prstGeom>
        </p:spPr>
      </p:pic>
      <p:pic>
        <p:nvPicPr>
          <p:cNvPr id="5" name="Content Placeholder 4" descr="A picture containing drawing&#10;&#10;Description automatically generated">
            <a:extLst>
              <a:ext uri="{FF2B5EF4-FFF2-40B4-BE49-F238E27FC236}">
                <a16:creationId xmlns:a16="http://schemas.microsoft.com/office/drawing/2014/main" id="{0E518D24-EB21-4159-B009-5A0B4FA059F0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/>
          <a:stretch/>
        </p:blipFill>
        <p:spPr>
          <a:xfrm>
            <a:off x="4203638" y="2937953"/>
            <a:ext cx="7988360" cy="3920047"/>
          </a:xfrm>
          <a:prstGeom prst="rect">
            <a:avLst/>
          </a:prstGeom>
        </p:spPr>
      </p:pic>
      <p:sp>
        <p:nvSpPr>
          <p:cNvPr id="31" name="Freeform: Shape 30">
            <a:extLst>
              <a:ext uri="{FF2B5EF4-FFF2-40B4-BE49-F238E27FC236}">
                <a16:creationId xmlns:a16="http://schemas.microsoft.com/office/drawing/2014/main" id="{8F23F8A3-8FD7-4779-8323-FDC26BE9988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859800" cy="6858478"/>
          </a:xfrm>
          <a:custGeom>
            <a:avLst/>
            <a:gdLst>
              <a:gd name="connsiteX0" fmla="*/ 7859800 w 7859800"/>
              <a:gd name="connsiteY0" fmla="*/ 6858478 h 6858478"/>
              <a:gd name="connsiteX1" fmla="*/ 435245 w 7859800"/>
              <a:gd name="connsiteY1" fmla="*/ 6858478 h 6858478"/>
              <a:gd name="connsiteX2" fmla="*/ 435505 w 7859800"/>
              <a:gd name="connsiteY2" fmla="*/ 6857916 h 6858478"/>
              <a:gd name="connsiteX3" fmla="*/ 0 w 7859800"/>
              <a:gd name="connsiteY3" fmla="*/ 6857916 h 6858478"/>
              <a:gd name="connsiteX4" fmla="*/ 0 w 7859800"/>
              <a:gd name="connsiteY4" fmla="*/ 0 h 6858478"/>
              <a:gd name="connsiteX5" fmla="*/ 3611620 w 7859800"/>
              <a:gd name="connsiteY5" fmla="*/ 0 h 6858478"/>
              <a:gd name="connsiteX6" fmla="*/ 4677848 w 7859800"/>
              <a:gd name="connsiteY6" fmla="*/ 0 h 6858478"/>
              <a:gd name="connsiteX7" fmla="*/ 4683425 w 7859800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859800" h="6858478">
                <a:moveTo>
                  <a:pt x="7859800" y="6858478"/>
                </a:moveTo>
                <a:lnTo>
                  <a:pt x="435245" y="6858478"/>
                </a:lnTo>
                <a:lnTo>
                  <a:pt x="435505" y="6857916"/>
                </a:lnTo>
                <a:lnTo>
                  <a:pt x="0" y="6857916"/>
                </a:lnTo>
                <a:lnTo>
                  <a:pt x="0" y="0"/>
                </a:lnTo>
                <a:lnTo>
                  <a:pt x="3611620" y="0"/>
                </a:lnTo>
                <a:lnTo>
                  <a:pt x="4677848" y="0"/>
                </a:lnTo>
                <a:lnTo>
                  <a:pt x="4683425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3" name="Freeform: Shape 32">
            <a:extLst>
              <a:ext uri="{FF2B5EF4-FFF2-40B4-BE49-F238E27FC236}">
                <a16:creationId xmlns:a16="http://schemas.microsoft.com/office/drawing/2014/main" id="{F605C4CC-A25C-416F-8333-7CB7DC97D87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7431174" cy="6858478"/>
          </a:xfrm>
          <a:custGeom>
            <a:avLst/>
            <a:gdLst>
              <a:gd name="connsiteX0" fmla="*/ 7431174 w 7431174"/>
              <a:gd name="connsiteY0" fmla="*/ 6858478 h 6858478"/>
              <a:gd name="connsiteX1" fmla="*/ 6619 w 7431174"/>
              <a:gd name="connsiteY1" fmla="*/ 6858478 h 6858478"/>
              <a:gd name="connsiteX2" fmla="*/ 6879 w 7431174"/>
              <a:gd name="connsiteY2" fmla="*/ 6857916 h 6858478"/>
              <a:gd name="connsiteX3" fmla="*/ 0 w 7431174"/>
              <a:gd name="connsiteY3" fmla="*/ 6857916 h 6858478"/>
              <a:gd name="connsiteX4" fmla="*/ 0 w 7431174"/>
              <a:gd name="connsiteY4" fmla="*/ 0 h 6858478"/>
              <a:gd name="connsiteX5" fmla="*/ 3182994 w 7431174"/>
              <a:gd name="connsiteY5" fmla="*/ 0 h 6858478"/>
              <a:gd name="connsiteX6" fmla="*/ 4249222 w 7431174"/>
              <a:gd name="connsiteY6" fmla="*/ 0 h 6858478"/>
              <a:gd name="connsiteX7" fmla="*/ 4254799 w 7431174"/>
              <a:gd name="connsiteY7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7431174" h="6858478">
                <a:moveTo>
                  <a:pt x="7431174" y="6858478"/>
                </a:moveTo>
                <a:lnTo>
                  <a:pt x="6619" y="6858478"/>
                </a:lnTo>
                <a:lnTo>
                  <a:pt x="6879" y="6857916"/>
                </a:lnTo>
                <a:lnTo>
                  <a:pt x="0" y="6857916"/>
                </a:lnTo>
                <a:lnTo>
                  <a:pt x="0" y="0"/>
                </a:lnTo>
                <a:lnTo>
                  <a:pt x="3182994" y="0"/>
                </a:lnTo>
                <a:lnTo>
                  <a:pt x="4249222" y="0"/>
                </a:lnTo>
                <a:lnTo>
                  <a:pt x="4254799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3" name="Content Placeholder 10">
            <a:extLst>
              <a:ext uri="{FF2B5EF4-FFF2-40B4-BE49-F238E27FC236}">
                <a16:creationId xmlns:a16="http://schemas.microsoft.com/office/drawing/2014/main" id="{BACDD78E-00B8-4E45-87A3-11EA51B6804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04672" y="2022601"/>
            <a:ext cx="3941499" cy="4154361"/>
          </a:xfrm>
        </p:spPr>
        <p:txBody>
          <a:bodyPr>
            <a:normAutofit/>
          </a:bodyPr>
          <a:lstStyle/>
          <a:p>
            <a:r>
              <a:rPr lang="en-US" sz="3200" dirty="0"/>
              <a:t>Hay que pasar de </a:t>
            </a:r>
            <a:r>
              <a:rPr lang="en-US" sz="3200" dirty="0" err="1"/>
              <a:t>tener</a:t>
            </a:r>
            <a:r>
              <a:rPr lang="en-US" sz="3200" dirty="0"/>
              <a:t> los </a:t>
            </a:r>
            <a:r>
              <a:rPr lang="en-US" sz="3200" dirty="0" err="1"/>
              <a:t>datos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silos, a </a:t>
            </a:r>
            <a:r>
              <a:rPr lang="en-US" sz="3200" dirty="0" err="1"/>
              <a:t>tener</a:t>
            </a:r>
            <a:r>
              <a:rPr lang="en-US" sz="3200" dirty="0"/>
              <a:t> los </a:t>
            </a:r>
            <a:r>
              <a:rPr lang="en-US" sz="3200" dirty="0" err="1"/>
              <a:t>datos</a:t>
            </a:r>
            <a:r>
              <a:rPr lang="en-US" sz="3200" dirty="0"/>
              <a:t> </a:t>
            </a:r>
            <a:r>
              <a:rPr lang="en-US" sz="3200" dirty="0" err="1"/>
              <a:t>en</a:t>
            </a:r>
            <a:r>
              <a:rPr lang="en-US" sz="3200" dirty="0"/>
              <a:t> un solo </a:t>
            </a:r>
            <a:r>
              <a:rPr lang="en-US" sz="3200" dirty="0" err="1"/>
              <a:t>lugar</a:t>
            </a:r>
            <a:r>
              <a:rPr lang="en-US" sz="3200" dirty="0"/>
              <a:t> central.</a:t>
            </a:r>
          </a:p>
        </p:txBody>
      </p:sp>
    </p:spTree>
    <p:extLst>
      <p:ext uri="{BB962C8B-B14F-4D97-AF65-F5344CB8AC3E}">
        <p14:creationId xmlns:p14="http://schemas.microsoft.com/office/powerpoint/2010/main" val="110097278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Picture 6">
            <a:extLst>
              <a:ext uri="{FF2B5EF4-FFF2-40B4-BE49-F238E27FC236}">
                <a16:creationId xmlns:a16="http://schemas.microsoft.com/office/drawing/2014/main" id="{C437E34D-D324-4485-98A0-E9B91AD14CC2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b="-1"/>
          <a:stretch/>
        </p:blipFill>
        <p:spPr>
          <a:xfrm>
            <a:off x="2436987" y="10"/>
            <a:ext cx="9755014" cy="6857990"/>
          </a:xfrm>
          <a:custGeom>
            <a:avLst/>
            <a:gdLst/>
            <a:ahLst/>
            <a:cxnLst/>
            <a:rect l="l" t="t" r="r" b="b"/>
            <a:pathLst>
              <a:path w="9755014" h="6858000">
                <a:moveTo>
                  <a:pt x="3516793" y="0"/>
                </a:moveTo>
                <a:lnTo>
                  <a:pt x="9755014" y="0"/>
                </a:lnTo>
                <a:lnTo>
                  <a:pt x="9755014" y="6858000"/>
                </a:lnTo>
                <a:lnTo>
                  <a:pt x="0" y="6858000"/>
                </a:lnTo>
                <a:lnTo>
                  <a:pt x="112947" y="6800152"/>
                </a:lnTo>
                <a:cubicBezTo>
                  <a:pt x="2182349" y="5675986"/>
                  <a:pt x="3587167" y="3483472"/>
                  <a:pt x="3587167" y="962844"/>
                </a:cubicBezTo>
                <a:cubicBezTo>
                  <a:pt x="3587167" y="733696"/>
                  <a:pt x="3575557" y="507260"/>
                  <a:pt x="3552893" y="284091"/>
                </a:cubicBezTo>
                <a:close/>
              </a:path>
            </a:pathLst>
          </a:custGeom>
        </p:spPr>
      </p:pic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03884F1C-A5B9-48B2-AA60-375D300244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0" y="0"/>
            <a:ext cx="6172782" cy="6858000"/>
          </a:xfrm>
          <a:custGeom>
            <a:avLst/>
            <a:gdLst>
              <a:gd name="connsiteX0" fmla="*/ 6172782 w 6172782"/>
              <a:gd name="connsiteY0" fmla="*/ 0 h 6858000"/>
              <a:gd name="connsiteX1" fmla="*/ 69075 w 6172782"/>
              <a:gd name="connsiteY1" fmla="*/ 0 h 6858000"/>
              <a:gd name="connsiteX2" fmla="*/ 35131 w 6172782"/>
              <a:gd name="connsiteY2" fmla="*/ 267128 h 6858000"/>
              <a:gd name="connsiteX3" fmla="*/ 0 w 6172782"/>
              <a:gd name="connsiteY3" fmla="*/ 962845 h 6858000"/>
              <a:gd name="connsiteX4" fmla="*/ 3276103 w 6172782"/>
              <a:gd name="connsiteY4" fmla="*/ 6782205 h 6858000"/>
              <a:gd name="connsiteX5" fmla="*/ 3407923 w 6172782"/>
              <a:gd name="connsiteY5" fmla="*/ 6858000 h 6858000"/>
              <a:gd name="connsiteX6" fmla="*/ 6172782 w 6172782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172782" h="6858000">
                <a:moveTo>
                  <a:pt x="6172782" y="0"/>
                </a:moveTo>
                <a:lnTo>
                  <a:pt x="69075" y="0"/>
                </a:lnTo>
                <a:lnTo>
                  <a:pt x="35131" y="267128"/>
                </a:lnTo>
                <a:cubicBezTo>
                  <a:pt x="11901" y="495874"/>
                  <a:pt x="0" y="727970"/>
                  <a:pt x="0" y="962845"/>
                </a:cubicBezTo>
                <a:cubicBezTo>
                  <a:pt x="0" y="3429034"/>
                  <a:pt x="1312002" y="5588789"/>
                  <a:pt x="3276103" y="6782205"/>
                </a:cubicBezTo>
                <a:lnTo>
                  <a:pt x="3407923" y="6858000"/>
                </a:lnTo>
                <a:lnTo>
                  <a:pt x="6172782" y="6858000"/>
                </a:lnTo>
                <a:close/>
              </a:path>
            </a:pathLst>
          </a:custGeom>
          <a:solidFill>
            <a:schemeClr val="bg1">
              <a:alpha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8" name="Freeform: Shape 17">
            <a:extLst>
              <a:ext uri="{FF2B5EF4-FFF2-40B4-BE49-F238E27FC236}">
                <a16:creationId xmlns:a16="http://schemas.microsoft.com/office/drawing/2014/main" id="{25FFC9D2-D020-45DB-B685-1D946BD536C1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6024154" cy="6858000"/>
          </a:xfrm>
          <a:custGeom>
            <a:avLst/>
            <a:gdLst>
              <a:gd name="connsiteX0" fmla="*/ 0 w 6024154"/>
              <a:gd name="connsiteY0" fmla="*/ 0 h 6858000"/>
              <a:gd name="connsiteX1" fmla="*/ 5953780 w 6024154"/>
              <a:gd name="connsiteY1" fmla="*/ 0 h 6858000"/>
              <a:gd name="connsiteX2" fmla="*/ 5989880 w 6024154"/>
              <a:gd name="connsiteY2" fmla="*/ 284091 h 6858000"/>
              <a:gd name="connsiteX3" fmla="*/ 6024154 w 6024154"/>
              <a:gd name="connsiteY3" fmla="*/ 962844 h 6858000"/>
              <a:gd name="connsiteX4" fmla="*/ 2549934 w 6024154"/>
              <a:gd name="connsiteY4" fmla="*/ 6800152 h 6858000"/>
              <a:gd name="connsiteX5" fmla="*/ 2436987 w 6024154"/>
              <a:gd name="connsiteY5" fmla="*/ 6858000 h 6858000"/>
              <a:gd name="connsiteX6" fmla="*/ 0 w 6024154"/>
              <a:gd name="connsiteY6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6024154" h="6858000">
                <a:moveTo>
                  <a:pt x="0" y="0"/>
                </a:moveTo>
                <a:lnTo>
                  <a:pt x="5953780" y="0"/>
                </a:lnTo>
                <a:lnTo>
                  <a:pt x="5989880" y="284091"/>
                </a:lnTo>
                <a:cubicBezTo>
                  <a:pt x="6012544" y="507260"/>
                  <a:pt x="6024154" y="733696"/>
                  <a:pt x="6024154" y="962844"/>
                </a:cubicBezTo>
                <a:cubicBezTo>
                  <a:pt x="6024154" y="3483472"/>
                  <a:pt x="4619336" y="5675986"/>
                  <a:pt x="2549934" y="6800152"/>
                </a:cubicBezTo>
                <a:lnTo>
                  <a:pt x="2436987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lumMod val="65000"/>
              <a:lumOff val="3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93B49655-0F37-4582-ADE2-CF5935BE85F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04672" y="1452282"/>
            <a:ext cx="4151376" cy="2685408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4600"/>
              <a:t>Toma de decisiones basadas en datos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44EF92F7-B94B-48FD-BA88-725F6C16D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04672" y="4146834"/>
            <a:ext cx="3346704" cy="932688"/>
          </a:xfrm>
        </p:spPr>
        <p:txBody>
          <a:bodyPr vert="horz" lIns="91440" tIns="45720" rIns="91440" bIns="45720" rtlCol="0" anchor="t">
            <a:normAutofit/>
          </a:bodyPr>
          <a:lstStyle/>
          <a:p>
            <a:endParaRPr lang="en-US" sz="200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1157642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Rectangle 10">
            <a:extLst>
              <a:ext uri="{FF2B5EF4-FFF2-40B4-BE49-F238E27FC236}">
                <a16:creationId xmlns:a16="http://schemas.microsoft.com/office/drawing/2014/main" id="{EE1FC7B4-E4A7-4452-B413-1A623E3A7230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-3324"/>
            <a:ext cx="12192000" cy="6861324"/>
          </a:xfrm>
          <a:prstGeom prst="rect">
            <a:avLst/>
          </a:prstGeom>
          <a:solidFill>
            <a:schemeClr val="bg1">
              <a:alpha val="9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3" name="Freeform 13">
            <a:extLst>
              <a:ext uri="{FF2B5EF4-FFF2-40B4-BE49-F238E27FC236}">
                <a16:creationId xmlns:a16="http://schemas.microsoft.com/office/drawing/2014/main" id="{E0709AF0-24F0-4486-B189-BE6386BDB19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1786754" cy="6858000"/>
          </a:xfrm>
          <a:custGeom>
            <a:avLst/>
            <a:gdLst>
              <a:gd name="connsiteX0" fmla="*/ 0 w 11786754"/>
              <a:gd name="connsiteY0" fmla="*/ 0 h 6858000"/>
              <a:gd name="connsiteX1" fmla="*/ 8610600 w 11786754"/>
              <a:gd name="connsiteY1" fmla="*/ 0 h 6858000"/>
              <a:gd name="connsiteX2" fmla="*/ 11786754 w 11786754"/>
              <a:gd name="connsiteY2" fmla="*/ 6858000 h 6858000"/>
              <a:gd name="connsiteX3" fmla="*/ 0 w 11786754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786754" h="6858000">
                <a:moveTo>
                  <a:pt x="0" y="0"/>
                </a:moveTo>
                <a:lnTo>
                  <a:pt x="8610600" y="0"/>
                </a:lnTo>
                <a:lnTo>
                  <a:pt x="11786754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Freeform 11">
            <a:extLst>
              <a:ext uri="{FF2B5EF4-FFF2-40B4-BE49-F238E27FC236}">
                <a16:creationId xmlns:a16="http://schemas.microsoft.com/office/drawing/2014/main" id="{FBE3B62F-5853-4A3C-B050-6186351A717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3581400" cy="6858000"/>
          </a:xfrm>
          <a:custGeom>
            <a:avLst/>
            <a:gdLst>
              <a:gd name="connsiteX0" fmla="*/ 0 w 3581400"/>
              <a:gd name="connsiteY0" fmla="*/ 0 h 6858000"/>
              <a:gd name="connsiteX1" fmla="*/ 405246 w 3581400"/>
              <a:gd name="connsiteY1" fmla="*/ 0 h 6858000"/>
              <a:gd name="connsiteX2" fmla="*/ 3581400 w 3581400"/>
              <a:gd name="connsiteY2" fmla="*/ 6858000 h 6858000"/>
              <a:gd name="connsiteX3" fmla="*/ 0 w 3581400"/>
              <a:gd name="connsiteY3" fmla="*/ 685800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3581400" h="6858000">
                <a:moveTo>
                  <a:pt x="0" y="0"/>
                </a:moveTo>
                <a:lnTo>
                  <a:pt x="405246" y="0"/>
                </a:lnTo>
                <a:lnTo>
                  <a:pt x="3581400" y="6858000"/>
                </a:lnTo>
                <a:lnTo>
                  <a:pt x="0" y="6858000"/>
                </a:lnTo>
                <a:close/>
              </a:path>
            </a:pathLst>
          </a:custGeom>
          <a:solidFill>
            <a:schemeClr val="bg1">
              <a:alpha val="3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5" name="Title 4">
            <a:extLst>
              <a:ext uri="{FF2B5EF4-FFF2-40B4-BE49-F238E27FC236}">
                <a16:creationId xmlns:a16="http://schemas.microsoft.com/office/drawing/2014/main" id="{048BB4A2-D931-428F-9E26-EBE4C58DC7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3002" y="448253"/>
            <a:ext cx="10520702" cy="1325563"/>
          </a:xfrm>
        </p:spPr>
        <p:txBody>
          <a:bodyPr>
            <a:normAutofit/>
          </a:bodyPr>
          <a:lstStyle/>
          <a:p>
            <a:r>
              <a:rPr lang="es-MX"/>
              <a:t>Requerimentos para la toma de decisiones basadas en datos.</a:t>
            </a:r>
            <a:endParaRPr lang="en-US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54033BCD-ED3F-4A8F-8010-C64CB335078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838200" y="2191807"/>
            <a:ext cx="4936067" cy="3985155"/>
          </a:xfrm>
        </p:spPr>
        <p:txBody>
          <a:bodyPr>
            <a:normAutofit/>
          </a:bodyPr>
          <a:lstStyle/>
          <a:p>
            <a:r>
              <a:rPr lang="es-MX" sz="2000"/>
              <a:t>Un entendimiento claro de la problemática que se desea solucionar</a:t>
            </a:r>
          </a:p>
          <a:p>
            <a:pPr lvl="1"/>
            <a:r>
              <a:rPr lang="es-MX" sz="2000"/>
              <a:t>Cuáles son las entidades involucradas</a:t>
            </a:r>
          </a:p>
          <a:p>
            <a:pPr lvl="1"/>
            <a:r>
              <a:rPr lang="es-MX" sz="2000"/>
              <a:t>Cuales son los sistemas que van a ser afectados</a:t>
            </a:r>
          </a:p>
          <a:p>
            <a:pPr lvl="1"/>
            <a:r>
              <a:rPr lang="es-MX" sz="2000"/>
              <a:t>Cuales deben de ser los resultados esperados.</a:t>
            </a:r>
          </a:p>
          <a:p>
            <a:pPr lvl="1"/>
            <a:r>
              <a:rPr lang="es-MX" sz="2000"/>
              <a:t>Claras métricas de éxito de la decisión.</a:t>
            </a:r>
            <a:endParaRPr lang="en-US" sz="2000"/>
          </a:p>
        </p:txBody>
      </p:sp>
      <p:pic>
        <p:nvPicPr>
          <p:cNvPr id="3" name="Picture 2" descr="A close up of a sign&#10;&#10;Description automatically generated">
            <a:extLst>
              <a:ext uri="{FF2B5EF4-FFF2-40B4-BE49-F238E27FC236}">
                <a16:creationId xmlns:a16="http://schemas.microsoft.com/office/drawing/2014/main" id="{9FB4324C-BDAF-4406-BB58-CA5EDF690BF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t="9148" b="20074"/>
          <a:stretch/>
        </p:blipFill>
        <p:spPr>
          <a:xfrm>
            <a:off x="6417734" y="3433266"/>
            <a:ext cx="4935970" cy="15022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500519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BAEFE63-9527-4EF8-A157-CC5ACBFEC56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err="1"/>
              <a:t>Tarea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93CFD76-82A4-4090-B648-0FF5C4C95E6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Leer </a:t>
            </a:r>
            <a:r>
              <a:rPr lang="en-US" dirty="0" err="1"/>
              <a:t>el</a:t>
            </a:r>
            <a:r>
              <a:rPr lang="en-US" dirty="0"/>
              <a:t> </a:t>
            </a:r>
            <a:r>
              <a:rPr lang="en-US" dirty="0" err="1"/>
              <a:t>caso</a:t>
            </a:r>
            <a:r>
              <a:rPr lang="en-US" dirty="0"/>
              <a:t> de </a:t>
            </a:r>
            <a:r>
              <a:rPr lang="en-US" dirty="0" err="1"/>
              <a:t>Banorte</a:t>
            </a:r>
            <a:r>
              <a:rPr lang="en-US" dirty="0"/>
              <a:t> y mandar un </a:t>
            </a:r>
            <a:r>
              <a:rPr lang="en-US" dirty="0" err="1"/>
              <a:t>reporte</a:t>
            </a:r>
            <a:r>
              <a:rPr lang="en-US" dirty="0"/>
              <a:t> de </a:t>
            </a:r>
            <a:r>
              <a:rPr lang="en-US" dirty="0" err="1"/>
              <a:t>una</a:t>
            </a:r>
            <a:r>
              <a:rPr lang="en-US" dirty="0"/>
              <a:t> hoja</a:t>
            </a:r>
          </a:p>
        </p:txBody>
      </p:sp>
    </p:spTree>
    <p:extLst>
      <p:ext uri="{BB962C8B-B14F-4D97-AF65-F5344CB8AC3E}">
        <p14:creationId xmlns:p14="http://schemas.microsoft.com/office/powerpoint/2010/main" val="412441459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0" name="Picture 6" descr="The Good Place&quot; Chidi's Choice (TV Episode 2017) - IMDb">
            <a:extLst>
              <a:ext uri="{FF2B5EF4-FFF2-40B4-BE49-F238E27FC236}">
                <a16:creationId xmlns:a16="http://schemas.microsoft.com/office/drawing/2014/main" id="{A7984C35-02D4-4CDB-AB15-57F921510C1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14797" b="9091"/>
          <a:stretch/>
        </p:blipFill>
        <p:spPr bwMode="auto">
          <a:xfrm>
            <a:off x="2562726" y="1"/>
            <a:ext cx="9629274" cy="685799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139" name="Freeform: Shape 138">
            <a:extLst>
              <a:ext uri="{FF2B5EF4-FFF2-40B4-BE49-F238E27FC236}">
                <a16:creationId xmlns:a16="http://schemas.microsoft.com/office/drawing/2014/main" id="{D928DD85-BB99-450D-A702-2683E029628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0" y="-478"/>
            <a:ext cx="6754318" cy="6858478"/>
          </a:xfrm>
          <a:custGeom>
            <a:avLst/>
            <a:gdLst>
              <a:gd name="connsiteX0" fmla="*/ 0 w 6754318"/>
              <a:gd name="connsiteY0" fmla="*/ 6858478 h 6858478"/>
              <a:gd name="connsiteX1" fmla="*/ 6754318 w 6754318"/>
              <a:gd name="connsiteY1" fmla="*/ 6858478 h 6858478"/>
              <a:gd name="connsiteX2" fmla="*/ 3577943 w 6754318"/>
              <a:gd name="connsiteY2" fmla="*/ 0 h 6858478"/>
              <a:gd name="connsiteX3" fmla="*/ 3572366 w 6754318"/>
              <a:gd name="connsiteY3" fmla="*/ 0 h 6858478"/>
              <a:gd name="connsiteX4" fmla="*/ 2506138 w 6754318"/>
              <a:gd name="connsiteY4" fmla="*/ 0 h 6858478"/>
              <a:gd name="connsiteX5" fmla="*/ 0 w 6754318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754318" h="6858478">
                <a:moveTo>
                  <a:pt x="0" y="6858478"/>
                </a:moveTo>
                <a:lnTo>
                  <a:pt x="6754318" y="6858478"/>
                </a:lnTo>
                <a:lnTo>
                  <a:pt x="3577943" y="0"/>
                </a:lnTo>
                <a:lnTo>
                  <a:pt x="3572366" y="0"/>
                </a:lnTo>
                <a:lnTo>
                  <a:pt x="2506138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sp>
        <p:nvSpPr>
          <p:cNvPr id="141" name="Freeform: Shape 140">
            <a:extLst>
              <a:ext uri="{FF2B5EF4-FFF2-40B4-BE49-F238E27FC236}">
                <a16:creationId xmlns:a16="http://schemas.microsoft.com/office/drawing/2014/main" id="{240E5BD2-4019-4012-A1AA-628900E659E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V="1">
            <a:off x="1" y="-478"/>
            <a:ext cx="5953780" cy="6858478"/>
          </a:xfrm>
          <a:custGeom>
            <a:avLst/>
            <a:gdLst>
              <a:gd name="connsiteX0" fmla="*/ 0 w 5953780"/>
              <a:gd name="connsiteY0" fmla="*/ 6858478 h 6858478"/>
              <a:gd name="connsiteX1" fmla="*/ 5953780 w 5953780"/>
              <a:gd name="connsiteY1" fmla="*/ 6858478 h 6858478"/>
              <a:gd name="connsiteX2" fmla="*/ 2777405 w 5953780"/>
              <a:gd name="connsiteY2" fmla="*/ 0 h 6858478"/>
              <a:gd name="connsiteX3" fmla="*/ 2771828 w 5953780"/>
              <a:gd name="connsiteY3" fmla="*/ 0 h 6858478"/>
              <a:gd name="connsiteX4" fmla="*/ 1705600 w 5953780"/>
              <a:gd name="connsiteY4" fmla="*/ 0 h 6858478"/>
              <a:gd name="connsiteX5" fmla="*/ 0 w 5953780"/>
              <a:gd name="connsiteY5" fmla="*/ 0 h 68584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5953780" h="6858478">
                <a:moveTo>
                  <a:pt x="0" y="6858478"/>
                </a:moveTo>
                <a:lnTo>
                  <a:pt x="5953780" y="6858478"/>
                </a:lnTo>
                <a:lnTo>
                  <a:pt x="2777405" y="0"/>
                </a:lnTo>
                <a:lnTo>
                  <a:pt x="2771828" y="0"/>
                </a:lnTo>
                <a:lnTo>
                  <a:pt x="1705600" y="0"/>
                </a:lnTo>
                <a:lnTo>
                  <a:pt x="0" y="0"/>
                </a:lnTo>
                <a:close/>
              </a:path>
            </a:pathLst>
          </a:custGeom>
          <a:solidFill>
            <a:schemeClr val="bg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1026" name="Picture 2" descr="The Good Place&quot; Chidi's Choice (TV Episode 2017) - IMDb">
            <a:extLst>
              <a:ext uri="{FF2B5EF4-FFF2-40B4-BE49-F238E27FC236}">
                <a16:creationId xmlns:a16="http://schemas.microsoft.com/office/drawing/2014/main" id="{E9F9A6DC-DF9E-455D-9741-4AC9668771D8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7704" r="27056" b="9091"/>
          <a:stretch/>
        </p:blipFill>
        <p:spPr bwMode="auto">
          <a:xfrm>
            <a:off x="10873918" y="5632004"/>
            <a:ext cx="1318081" cy="122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1028" name="Picture 4" descr="The Good Place - NBC.com">
            <a:extLst>
              <a:ext uri="{FF2B5EF4-FFF2-40B4-BE49-F238E27FC236}">
                <a16:creationId xmlns:a16="http://schemas.microsoft.com/office/drawing/2014/main" id="{E3C37392-06B9-40B6-AADF-A38A435CC2A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0012453" y="5632004"/>
            <a:ext cx="2179546" cy="122599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1976331407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 useBgFill="1">
        <p:nvSpPr>
          <p:cNvPr id="73" name="Rectangle 72">
            <a:extLst>
              <a:ext uri="{FF2B5EF4-FFF2-40B4-BE49-F238E27FC236}">
                <a16:creationId xmlns:a16="http://schemas.microsoft.com/office/drawing/2014/main" id="{A8CCCB6D-5162-4AAE-A5E3-3AC55410DBCE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88952" cy="6858000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75" name="Rectangle 74">
            <a:extLst>
              <a:ext uri="{FF2B5EF4-FFF2-40B4-BE49-F238E27FC236}">
                <a16:creationId xmlns:a16="http://schemas.microsoft.com/office/drawing/2014/main" id="{0BCD8C04-CC7B-40EF-82EB-E9821F79BB8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-170" y="2458"/>
            <a:ext cx="12188952" cy="6858000"/>
          </a:xfrm>
          <a:prstGeom prst="rect">
            <a:avLst/>
          </a:prstGeom>
          <a:solidFill>
            <a:srgbClr val="0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2052" name="Picture 4" descr="Prime Video: Yes Man">
            <a:extLst>
              <a:ext uri="{FF2B5EF4-FFF2-40B4-BE49-F238E27FC236}">
                <a16:creationId xmlns:a16="http://schemas.microsoft.com/office/drawing/2014/main" id="{8E256559-6817-493E-91CB-0CFF4169B1D2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alphaModFix amt="4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0690"/>
          <a:stretch/>
        </p:blipFill>
        <p:spPr bwMode="auto">
          <a:xfrm>
            <a:off x="-170" y="10"/>
            <a:ext cx="8450317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06F1D829-74E1-4DD1-83C0-F3E18FB4386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3468" y="643467"/>
            <a:ext cx="4620584" cy="4567137"/>
          </a:xfrm>
        </p:spPr>
        <p:txBody>
          <a:bodyPr vert="horz" lIns="91440" tIns="45720" rIns="91440" bIns="45720" rtlCol="0" anchor="b">
            <a:normAutofit/>
          </a:bodyPr>
          <a:lstStyle/>
          <a:p>
            <a:endParaRPr lang="en-US" sz="4400" kern="1200" dirty="0">
              <a:solidFill>
                <a:srgbClr val="FFFFFF"/>
              </a:solidFill>
              <a:latin typeface="+mj-lt"/>
              <a:ea typeface="+mj-ea"/>
              <a:cs typeface="+mj-cs"/>
            </a:endParaRP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624D7CD-340A-4F3A-B6A7-3A023A24DB09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643467" y="5277684"/>
            <a:ext cx="4620584" cy="775494"/>
          </a:xfrm>
        </p:spPr>
        <p:txBody>
          <a:bodyPr vert="horz" lIns="91440" tIns="45720" rIns="91440" bIns="45720" rtlCol="0">
            <a:normAutofit/>
          </a:bodyPr>
          <a:lstStyle/>
          <a:p>
            <a:endParaRPr lang="en-US" sz="2400" kern="1200">
              <a:solidFill>
                <a:srgbClr val="FFFFFF"/>
              </a:solidFill>
              <a:latin typeface="+mn-lt"/>
              <a:ea typeface="+mn-ea"/>
              <a:cs typeface="+mn-cs"/>
            </a:endParaRPr>
          </a:p>
        </p:txBody>
      </p:sp>
      <p:pic>
        <p:nvPicPr>
          <p:cNvPr id="2050" name="Picture 2" descr="Yes Man (2008) - IMDb">
            <a:extLst>
              <a:ext uri="{FF2B5EF4-FFF2-40B4-BE49-F238E27FC236}">
                <a16:creationId xmlns:a16="http://schemas.microsoft.com/office/drawing/2014/main" id="{562F4E25-10F1-46CC-BD9F-DA701FDCCBA4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2799" b="9279"/>
          <a:stretch/>
        </p:blipFill>
        <p:spPr bwMode="auto">
          <a:xfrm>
            <a:off x="6225997" y="-2458"/>
            <a:ext cx="5962785" cy="6858000"/>
          </a:xfrm>
          <a:custGeom>
            <a:avLst/>
            <a:gdLst/>
            <a:ahLst/>
            <a:cxnLst/>
            <a:rect l="l" t="t" r="r" b="b"/>
            <a:pathLst>
              <a:path w="5962785" h="6858000">
                <a:moveTo>
                  <a:pt x="1044839" y="0"/>
                </a:moveTo>
                <a:lnTo>
                  <a:pt x="5962785" y="0"/>
                </a:lnTo>
                <a:lnTo>
                  <a:pt x="5962785" y="6858000"/>
                </a:lnTo>
                <a:lnTo>
                  <a:pt x="1469886" y="6858000"/>
                </a:lnTo>
                <a:lnTo>
                  <a:pt x="1416006" y="6823984"/>
                </a:lnTo>
                <a:cubicBezTo>
                  <a:pt x="1356767" y="6787940"/>
                  <a:pt x="1296437" y="6755500"/>
                  <a:pt x="1232473" y="6733873"/>
                </a:cubicBezTo>
                <a:cubicBezTo>
                  <a:pt x="1145250" y="6705037"/>
                  <a:pt x="1060933" y="6654575"/>
                  <a:pt x="1075471" y="6503186"/>
                </a:cubicBezTo>
                <a:cubicBezTo>
                  <a:pt x="1078378" y="6459932"/>
                  <a:pt x="1055118" y="6427493"/>
                  <a:pt x="1020229" y="6438306"/>
                </a:cubicBezTo>
                <a:cubicBezTo>
                  <a:pt x="953358" y="6459932"/>
                  <a:pt x="921375" y="6398656"/>
                  <a:pt x="883579" y="6351798"/>
                </a:cubicBezTo>
                <a:cubicBezTo>
                  <a:pt x="816707" y="6268895"/>
                  <a:pt x="752743" y="6182387"/>
                  <a:pt x="645167" y="6167969"/>
                </a:cubicBezTo>
                <a:cubicBezTo>
                  <a:pt x="665519" y="6103088"/>
                  <a:pt x="700408" y="6110298"/>
                  <a:pt x="732391" y="6124716"/>
                </a:cubicBezTo>
                <a:cubicBezTo>
                  <a:pt x="816707" y="6160761"/>
                  <a:pt x="901023" y="6200410"/>
                  <a:pt x="985339" y="6236455"/>
                </a:cubicBezTo>
                <a:cubicBezTo>
                  <a:pt x="1040581" y="6258081"/>
                  <a:pt x="1095822" y="6290522"/>
                  <a:pt x="1168509" y="6265291"/>
                </a:cubicBezTo>
                <a:cubicBezTo>
                  <a:pt x="1104545" y="6135530"/>
                  <a:pt x="996969" y="6110298"/>
                  <a:pt x="909746" y="6070649"/>
                </a:cubicBezTo>
                <a:cubicBezTo>
                  <a:pt x="802169" y="6020185"/>
                  <a:pt x="738206" y="5926470"/>
                  <a:pt x="659704" y="5818335"/>
                </a:cubicBezTo>
                <a:cubicBezTo>
                  <a:pt x="738206" y="5789500"/>
                  <a:pt x="787632" y="5868798"/>
                  <a:pt x="851597" y="5865193"/>
                </a:cubicBezTo>
                <a:cubicBezTo>
                  <a:pt x="854504" y="5854380"/>
                  <a:pt x="860319" y="5832753"/>
                  <a:pt x="860319" y="5832753"/>
                </a:cubicBezTo>
                <a:cubicBezTo>
                  <a:pt x="755650" y="5775081"/>
                  <a:pt x="709132" y="5666947"/>
                  <a:pt x="691686" y="5533581"/>
                </a:cubicBezTo>
                <a:cubicBezTo>
                  <a:pt x="685872" y="5465095"/>
                  <a:pt x="648075" y="5443468"/>
                  <a:pt x="610278" y="5411029"/>
                </a:cubicBezTo>
                <a:cubicBezTo>
                  <a:pt x="482350" y="5299289"/>
                  <a:pt x="345700" y="5198364"/>
                  <a:pt x="238123" y="5046976"/>
                </a:cubicBezTo>
                <a:cubicBezTo>
                  <a:pt x="363144" y="5064998"/>
                  <a:pt x="461997" y="5165924"/>
                  <a:pt x="592833" y="5209177"/>
                </a:cubicBezTo>
                <a:cubicBezTo>
                  <a:pt x="488165" y="5043371"/>
                  <a:pt x="351514" y="4956864"/>
                  <a:pt x="226494" y="4855939"/>
                </a:cubicBezTo>
                <a:cubicBezTo>
                  <a:pt x="168344" y="4809081"/>
                  <a:pt x="116011" y="4751408"/>
                  <a:pt x="49139" y="4726177"/>
                </a:cubicBezTo>
                <a:cubicBezTo>
                  <a:pt x="25879" y="4718968"/>
                  <a:pt x="-14825" y="4700947"/>
                  <a:pt x="5527" y="4650483"/>
                </a:cubicBezTo>
                <a:cubicBezTo>
                  <a:pt x="22972" y="4607230"/>
                  <a:pt x="54954" y="4621648"/>
                  <a:pt x="84029" y="4632460"/>
                </a:cubicBezTo>
                <a:cubicBezTo>
                  <a:pt x="153807" y="4661296"/>
                  <a:pt x="229401" y="4661296"/>
                  <a:pt x="325347" y="4661296"/>
                </a:cubicBezTo>
                <a:cubicBezTo>
                  <a:pt x="243939" y="4524326"/>
                  <a:pt x="95658" y="4567580"/>
                  <a:pt x="25879" y="4423401"/>
                </a:cubicBezTo>
                <a:cubicBezTo>
                  <a:pt x="113103" y="4398170"/>
                  <a:pt x="179975" y="4448632"/>
                  <a:pt x="249753" y="4459446"/>
                </a:cubicBezTo>
                <a:cubicBezTo>
                  <a:pt x="313718" y="4470259"/>
                  <a:pt x="328254" y="4445028"/>
                  <a:pt x="313718" y="4365729"/>
                </a:cubicBezTo>
                <a:cubicBezTo>
                  <a:pt x="290458" y="4243177"/>
                  <a:pt x="325347" y="4181900"/>
                  <a:pt x="418386" y="4214341"/>
                </a:cubicBezTo>
                <a:cubicBezTo>
                  <a:pt x="505609" y="4246781"/>
                  <a:pt x="514332" y="4199922"/>
                  <a:pt x="491072" y="4131438"/>
                </a:cubicBezTo>
                <a:cubicBezTo>
                  <a:pt x="456183" y="4030512"/>
                  <a:pt x="493979" y="3951214"/>
                  <a:pt x="520147" y="3864706"/>
                </a:cubicBezTo>
                <a:cubicBezTo>
                  <a:pt x="560851" y="3734945"/>
                  <a:pt x="543407" y="3670064"/>
                  <a:pt x="459090" y="3572743"/>
                </a:cubicBezTo>
                <a:cubicBezTo>
                  <a:pt x="409664" y="3518676"/>
                  <a:pt x="360236" y="3471818"/>
                  <a:pt x="290458" y="3424959"/>
                </a:cubicBezTo>
                <a:cubicBezTo>
                  <a:pt x="450368" y="3399728"/>
                  <a:pt x="284643" y="3313221"/>
                  <a:pt x="339884" y="3259153"/>
                </a:cubicBezTo>
                <a:cubicBezTo>
                  <a:pt x="453275" y="3237527"/>
                  <a:pt x="543407" y="3410542"/>
                  <a:pt x="697501" y="3360078"/>
                </a:cubicBezTo>
                <a:cubicBezTo>
                  <a:pt x="511425" y="3212294"/>
                  <a:pt x="302087" y="3165436"/>
                  <a:pt x="165437" y="2967190"/>
                </a:cubicBezTo>
                <a:cubicBezTo>
                  <a:pt x="197419" y="2923937"/>
                  <a:pt x="229401" y="2967190"/>
                  <a:pt x="255568" y="2949167"/>
                </a:cubicBezTo>
                <a:cubicBezTo>
                  <a:pt x="255568" y="2938354"/>
                  <a:pt x="560851" y="3006840"/>
                  <a:pt x="578296" y="2725691"/>
                </a:cubicBezTo>
                <a:cubicBezTo>
                  <a:pt x="584111" y="2725691"/>
                  <a:pt x="589926" y="2725691"/>
                  <a:pt x="595740" y="2714876"/>
                </a:cubicBezTo>
                <a:cubicBezTo>
                  <a:pt x="627722" y="2675228"/>
                  <a:pt x="598648" y="2581510"/>
                  <a:pt x="650982" y="2574301"/>
                </a:cubicBezTo>
                <a:cubicBezTo>
                  <a:pt x="709132" y="2567092"/>
                  <a:pt x="764373" y="2534653"/>
                  <a:pt x="825429" y="2552674"/>
                </a:cubicBezTo>
                <a:cubicBezTo>
                  <a:pt x="871949" y="2567092"/>
                  <a:pt x="921375" y="2585115"/>
                  <a:pt x="970802" y="2585115"/>
                </a:cubicBezTo>
                <a:cubicBezTo>
                  <a:pt x="1023136" y="2585115"/>
                  <a:pt x="1095822" y="2707668"/>
                  <a:pt x="1127805" y="2545465"/>
                </a:cubicBezTo>
                <a:cubicBezTo>
                  <a:pt x="1127805" y="2538257"/>
                  <a:pt x="1217936" y="2556280"/>
                  <a:pt x="1267362" y="2563488"/>
                </a:cubicBezTo>
                <a:cubicBezTo>
                  <a:pt x="1308067" y="2570698"/>
                  <a:pt x="1357494" y="2603137"/>
                  <a:pt x="1386568" y="2538257"/>
                </a:cubicBezTo>
                <a:cubicBezTo>
                  <a:pt x="1401105" y="2498607"/>
                  <a:pt x="1331326" y="2426518"/>
                  <a:pt x="1270270" y="2419309"/>
                </a:cubicBezTo>
                <a:cubicBezTo>
                  <a:pt x="1215029" y="2412101"/>
                  <a:pt x="1159787" y="2404892"/>
                  <a:pt x="1107453" y="2419309"/>
                </a:cubicBezTo>
                <a:cubicBezTo>
                  <a:pt x="1043489" y="2437331"/>
                  <a:pt x="1008599" y="2408495"/>
                  <a:pt x="991154" y="2343615"/>
                </a:cubicBezTo>
                <a:cubicBezTo>
                  <a:pt x="970802" y="2275131"/>
                  <a:pt x="933005" y="2239085"/>
                  <a:pt x="880671" y="2206645"/>
                </a:cubicBezTo>
                <a:cubicBezTo>
                  <a:pt x="752743" y="2127346"/>
                  <a:pt x="630630" y="2033629"/>
                  <a:pt x="491072" y="1986771"/>
                </a:cubicBezTo>
                <a:cubicBezTo>
                  <a:pt x="464905" y="1979562"/>
                  <a:pt x="432923" y="1965145"/>
                  <a:pt x="421293" y="1903868"/>
                </a:cubicBezTo>
                <a:cubicBezTo>
                  <a:pt x="799262" y="1997584"/>
                  <a:pt x="1142342" y="2239085"/>
                  <a:pt x="1531941" y="2224667"/>
                </a:cubicBezTo>
                <a:cubicBezTo>
                  <a:pt x="1427272" y="2148974"/>
                  <a:pt x="1302252" y="2145369"/>
                  <a:pt x="1188861" y="2091301"/>
                </a:cubicBezTo>
                <a:cubicBezTo>
                  <a:pt x="1270270" y="2051652"/>
                  <a:pt x="1345864" y="2094906"/>
                  <a:pt x="1421458" y="2116532"/>
                </a:cubicBezTo>
                <a:cubicBezTo>
                  <a:pt x="1485422" y="2134554"/>
                  <a:pt x="1543571" y="2138160"/>
                  <a:pt x="1549386" y="2026420"/>
                </a:cubicBezTo>
                <a:cubicBezTo>
                  <a:pt x="1549386" y="2015607"/>
                  <a:pt x="1549386" y="2008398"/>
                  <a:pt x="1549386" y="1997584"/>
                </a:cubicBezTo>
                <a:cubicBezTo>
                  <a:pt x="1526126" y="1950727"/>
                  <a:pt x="1494144" y="1929099"/>
                  <a:pt x="1453440" y="1914682"/>
                </a:cubicBezTo>
                <a:cubicBezTo>
                  <a:pt x="1430180" y="1907473"/>
                  <a:pt x="1398198" y="1893056"/>
                  <a:pt x="1398198" y="1860614"/>
                </a:cubicBezTo>
                <a:cubicBezTo>
                  <a:pt x="1401105" y="1738063"/>
                  <a:pt x="1322604" y="1702018"/>
                  <a:pt x="1247011" y="1665972"/>
                </a:cubicBezTo>
                <a:cubicBezTo>
                  <a:pt x="1287715" y="1604696"/>
                  <a:pt x="1322604" y="1647950"/>
                  <a:pt x="1354586" y="1644345"/>
                </a:cubicBezTo>
                <a:cubicBezTo>
                  <a:pt x="1374939" y="1640741"/>
                  <a:pt x="1395290" y="1637138"/>
                  <a:pt x="1395290" y="1604696"/>
                </a:cubicBezTo>
                <a:cubicBezTo>
                  <a:pt x="1395290" y="1579465"/>
                  <a:pt x="1386568" y="1547025"/>
                  <a:pt x="1366216" y="1547025"/>
                </a:cubicBezTo>
                <a:cubicBezTo>
                  <a:pt x="1238288" y="1543420"/>
                  <a:pt x="1165601" y="1370405"/>
                  <a:pt x="1031858" y="1370405"/>
                </a:cubicBezTo>
                <a:cubicBezTo>
                  <a:pt x="950450" y="1370405"/>
                  <a:pt x="1072563" y="1273083"/>
                  <a:pt x="1005692" y="1233435"/>
                </a:cubicBezTo>
                <a:cubicBezTo>
                  <a:pt x="991154" y="1222621"/>
                  <a:pt x="1046396" y="1208203"/>
                  <a:pt x="1069655" y="1211808"/>
                </a:cubicBezTo>
                <a:cubicBezTo>
                  <a:pt x="1092915" y="1215412"/>
                  <a:pt x="1113268" y="1240644"/>
                  <a:pt x="1142342" y="1222621"/>
                </a:cubicBezTo>
                <a:cubicBezTo>
                  <a:pt x="1156879" y="1157741"/>
                  <a:pt x="1119082" y="1132510"/>
                  <a:pt x="1084193" y="1114487"/>
                </a:cubicBezTo>
                <a:cubicBezTo>
                  <a:pt x="1008599" y="1071234"/>
                  <a:pt x="933005" y="1020771"/>
                  <a:pt x="848689" y="1006353"/>
                </a:cubicBezTo>
                <a:cubicBezTo>
                  <a:pt x="819615" y="1002748"/>
                  <a:pt x="802169" y="984726"/>
                  <a:pt x="805077" y="948681"/>
                </a:cubicBezTo>
                <a:cubicBezTo>
                  <a:pt x="810892" y="901822"/>
                  <a:pt x="839967" y="916240"/>
                  <a:pt x="863226" y="919844"/>
                </a:cubicBezTo>
                <a:cubicBezTo>
                  <a:pt x="877764" y="923450"/>
                  <a:pt x="892301" y="934263"/>
                  <a:pt x="906838" y="909031"/>
                </a:cubicBezTo>
                <a:cubicBezTo>
                  <a:pt x="566666" y="653113"/>
                  <a:pt x="386404" y="667532"/>
                  <a:pt x="5527" y="458471"/>
                </a:cubicBezTo>
                <a:cubicBezTo>
                  <a:pt x="89843" y="418822"/>
                  <a:pt x="150900" y="447658"/>
                  <a:pt x="209049" y="454867"/>
                </a:cubicBezTo>
                <a:cubicBezTo>
                  <a:pt x="354422" y="472890"/>
                  <a:pt x="264290" y="505329"/>
                  <a:pt x="409664" y="526956"/>
                </a:cubicBezTo>
                <a:cubicBezTo>
                  <a:pt x="479443" y="537770"/>
                  <a:pt x="543407" y="573815"/>
                  <a:pt x="621908" y="516143"/>
                </a:cubicBezTo>
                <a:cubicBezTo>
                  <a:pt x="674242" y="476494"/>
                  <a:pt x="758558" y="519747"/>
                  <a:pt x="822522" y="552188"/>
                </a:cubicBezTo>
                <a:cubicBezTo>
                  <a:pt x="874856" y="581024"/>
                  <a:pt x="927190" y="588232"/>
                  <a:pt x="996969" y="552188"/>
                </a:cubicBezTo>
                <a:cubicBezTo>
                  <a:pt x="933005" y="530562"/>
                  <a:pt x="883579" y="512539"/>
                  <a:pt x="834151" y="498120"/>
                </a:cubicBezTo>
                <a:cubicBezTo>
                  <a:pt x="793447" y="487307"/>
                  <a:pt x="770187" y="462076"/>
                  <a:pt x="773095" y="408008"/>
                </a:cubicBezTo>
                <a:cubicBezTo>
                  <a:pt x="773095" y="379172"/>
                  <a:pt x="764373" y="339523"/>
                  <a:pt x="793447" y="325106"/>
                </a:cubicBezTo>
                <a:cubicBezTo>
                  <a:pt x="816707" y="310688"/>
                  <a:pt x="848689" y="325106"/>
                  <a:pt x="860319" y="350336"/>
                </a:cubicBezTo>
                <a:cubicBezTo>
                  <a:pt x="874856" y="397195"/>
                  <a:pt x="889393" y="440449"/>
                  <a:pt x="938820" y="444054"/>
                </a:cubicBezTo>
                <a:cubicBezTo>
                  <a:pt x="1005692" y="451262"/>
                  <a:pt x="967894" y="422426"/>
                  <a:pt x="956265" y="386381"/>
                </a:cubicBezTo>
                <a:cubicBezTo>
                  <a:pt x="944635" y="346733"/>
                  <a:pt x="979525" y="335919"/>
                  <a:pt x="1002784" y="343127"/>
                </a:cubicBezTo>
                <a:cubicBezTo>
                  <a:pt x="1090008" y="375569"/>
                  <a:pt x="1180139" y="317897"/>
                  <a:pt x="1270270" y="364755"/>
                </a:cubicBezTo>
                <a:cubicBezTo>
                  <a:pt x="1247011" y="249411"/>
                  <a:pt x="1197583" y="198949"/>
                  <a:pt x="1092915" y="180926"/>
                </a:cubicBezTo>
                <a:cubicBezTo>
                  <a:pt x="1055118" y="177322"/>
                  <a:pt x="1014414" y="184530"/>
                  <a:pt x="979525" y="152090"/>
                </a:cubicBezTo>
                <a:cubicBezTo>
                  <a:pt x="959172" y="134068"/>
                  <a:pt x="938820" y="112441"/>
                  <a:pt x="953358" y="76396"/>
                </a:cubicBezTo>
                <a:cubicBezTo>
                  <a:pt x="962080" y="51165"/>
                  <a:pt x="985339" y="51165"/>
                  <a:pt x="1005692" y="58373"/>
                </a:cubicBezTo>
                <a:cubicBezTo>
                  <a:pt x="1090008" y="98023"/>
                  <a:pt x="1180139" y="108837"/>
                  <a:pt x="1267362" y="123254"/>
                </a:cubicBezTo>
                <a:cubicBezTo>
                  <a:pt x="1281900" y="126859"/>
                  <a:pt x="1296437" y="134068"/>
                  <a:pt x="1310975" y="98023"/>
                </a:cubicBezTo>
                <a:cubicBezTo>
                  <a:pt x="1260095" y="81803"/>
                  <a:pt x="1209941" y="62879"/>
                  <a:pt x="1159787" y="43505"/>
                </a:cubicBezTo>
                <a:close/>
              </a:path>
            </a:pathLst>
          </a:cu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5398425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146" name="Picture 2" descr="Thinking, Fast and Slow: Kahneman PhD, Daniel: Amazon.com.mx: Libros">
            <a:extLst>
              <a:ext uri="{FF2B5EF4-FFF2-40B4-BE49-F238E27FC236}">
                <a16:creationId xmlns:a16="http://schemas.microsoft.com/office/drawing/2014/main" id="{707187B5-769C-40EC-98A7-DEFC7F90AFC0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/>
        </p:blipFill>
        <p:spPr bwMode="auto">
          <a:xfrm>
            <a:off x="20" y="10"/>
            <a:ext cx="4637226" cy="685799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71" name="Rectangle 70">
            <a:extLst>
              <a:ext uri="{FF2B5EF4-FFF2-40B4-BE49-F238E27FC236}">
                <a16:creationId xmlns:a16="http://schemas.microsoft.com/office/drawing/2014/main" id="{B9951BD9-0868-4CDB-ACD6-9C4209B5E412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 bwMode="white">
          <a:xfrm>
            <a:off x="4637247" y="0"/>
            <a:ext cx="7554754" cy="6858000"/>
          </a:xfrm>
          <a:prstGeom prst="rect">
            <a:avLst/>
          </a:prstGeom>
          <a:solidFill>
            <a:schemeClr val="tx1">
              <a:lumMod val="85000"/>
              <a:lumOff val="1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4" name="Title 3">
            <a:extLst>
              <a:ext uri="{FF2B5EF4-FFF2-40B4-BE49-F238E27FC236}">
                <a16:creationId xmlns:a16="http://schemas.microsoft.com/office/drawing/2014/main" id="{C4D63E8B-B96C-4B3F-A46D-974CA047D2D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77328" y="640082"/>
            <a:ext cx="6274591" cy="3351602"/>
          </a:xfrm>
        </p:spPr>
        <p:txBody>
          <a:bodyPr vert="horz" lIns="91440" tIns="45720" rIns="91440" bIns="45720" rtlCol="0" anchor="b">
            <a:normAutofit/>
          </a:bodyPr>
          <a:lstStyle/>
          <a:p>
            <a:r>
              <a:rPr lang="en-US" sz="6000">
                <a:solidFill>
                  <a:schemeClr val="bg1"/>
                </a:solidFill>
              </a:rPr>
              <a:t>Thinking Fast and Slow</a:t>
            </a:r>
          </a:p>
        </p:txBody>
      </p:sp>
    </p:spTree>
    <p:extLst>
      <p:ext uri="{BB962C8B-B14F-4D97-AF65-F5344CB8AC3E}">
        <p14:creationId xmlns:p14="http://schemas.microsoft.com/office/powerpoint/2010/main" val="41911107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Picture 8" descr="A car parked in a parking lot&#10;&#10;Description automatically generated">
            <a:extLst>
              <a:ext uri="{FF2B5EF4-FFF2-40B4-BE49-F238E27FC236}">
                <a16:creationId xmlns:a16="http://schemas.microsoft.com/office/drawing/2014/main" id="{8B986E9E-AEC4-4E24-8CC9-039E8D734AE5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r="-1" b="-1"/>
          <a:stretch/>
        </p:blipFill>
        <p:spPr>
          <a:xfrm>
            <a:off x="20" y="10"/>
            <a:ext cx="9141724" cy="6863475"/>
          </a:xfrm>
          <a:custGeom>
            <a:avLst/>
            <a:gdLst/>
            <a:ahLst/>
            <a:cxnLst/>
            <a:rect l="l" t="t" r="r" b="b"/>
            <a:pathLst>
              <a:path w="9141744" h="6863485">
                <a:moveTo>
                  <a:pt x="0" y="0"/>
                </a:moveTo>
                <a:lnTo>
                  <a:pt x="5963051" y="0"/>
                </a:lnTo>
                <a:lnTo>
                  <a:pt x="9141744" y="6863485"/>
                </a:lnTo>
                <a:lnTo>
                  <a:pt x="0" y="6863485"/>
                </a:lnTo>
                <a:lnTo>
                  <a:pt x="0" y="0"/>
                </a:lnTo>
                <a:close/>
              </a:path>
            </a:pathLst>
          </a:custGeom>
        </p:spPr>
      </p:pic>
      <p:pic>
        <p:nvPicPr>
          <p:cNvPr id="7" name="Picture 6" descr="A car driving on a city street filled with lots of traffic&#10;&#10;Description automatically generated">
            <a:extLst>
              <a:ext uri="{FF2B5EF4-FFF2-40B4-BE49-F238E27FC236}">
                <a16:creationId xmlns:a16="http://schemas.microsoft.com/office/drawing/2014/main" id="{5FFB1C66-D6AD-47B8-9A36-186920F2955E}"/>
              </a:ext>
            </a:extLst>
          </p:cNvPr>
          <p:cNvPicPr>
            <a:picLocks noChangeAspect="1"/>
          </p:cNvPicPr>
          <p:nvPr/>
        </p:nvPicPr>
        <p:blipFill rotWithShape="1">
          <a:blip r:embed="rId4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5"/>
              </a:ext>
            </a:extLst>
          </a:blip>
          <a:srcRect b="-1"/>
          <a:stretch/>
        </p:blipFill>
        <p:spPr>
          <a:xfrm>
            <a:off x="5790353" y="10"/>
            <a:ext cx="6401647" cy="6852984"/>
          </a:xfrm>
          <a:custGeom>
            <a:avLst/>
            <a:gdLst/>
            <a:ahLst/>
            <a:cxnLst/>
            <a:rect l="l" t="t" r="r" b="b"/>
            <a:pathLst>
              <a:path w="6401647" h="6852994">
                <a:moveTo>
                  <a:pt x="354282" y="0"/>
                </a:moveTo>
                <a:lnTo>
                  <a:pt x="6401647" y="0"/>
                </a:lnTo>
                <a:lnTo>
                  <a:pt x="6401647" y="6852994"/>
                </a:lnTo>
                <a:lnTo>
                  <a:pt x="0" y="6852994"/>
                </a:lnTo>
                <a:lnTo>
                  <a:pt x="0" y="6852993"/>
                </a:lnTo>
                <a:lnTo>
                  <a:pt x="3528116" y="6852993"/>
                </a:ln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195525052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77EC850-C27A-4C82-9DCB-19DA1190ECE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n-US" dirty="0" err="1"/>
              <a:t>Tipos</a:t>
            </a:r>
            <a:r>
              <a:rPr lang="en-US" dirty="0"/>
              <a:t> de decision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77427BBA-05B7-4FB9-B760-C3463BED9300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n-US" dirty="0" err="1"/>
              <a:t>Decisi</a:t>
            </a:r>
            <a:r>
              <a:rPr lang="es-MX" dirty="0" err="1"/>
              <a:t>ón</a:t>
            </a:r>
            <a:r>
              <a:rPr lang="es-MX" dirty="0"/>
              <a:t> tipo 1</a:t>
            </a:r>
          </a:p>
          <a:p>
            <a:pPr lvl="1"/>
            <a:r>
              <a:rPr lang="es-MX" sz="2800" dirty="0"/>
              <a:t>Son decisiones viscerales</a:t>
            </a:r>
          </a:p>
          <a:p>
            <a:pPr lvl="1"/>
            <a:r>
              <a:rPr lang="es-MX" sz="2800" dirty="0"/>
              <a:t>No se piensa, se reacciona</a:t>
            </a:r>
          </a:p>
          <a:p>
            <a:pPr lvl="1"/>
            <a:r>
              <a:rPr lang="es-MX" sz="2800" dirty="0"/>
              <a:t>A la medida que vamos ganando experiencia, estas decisiones se aplican a varios temas.</a:t>
            </a:r>
          </a:p>
          <a:p>
            <a:pPr lvl="1"/>
            <a:endParaRPr lang="en-US" sz="280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7" name="Picture 6" descr="A person hitting a ball with a racket&#10;&#10;Description automatically generated">
            <a:extLst>
              <a:ext uri="{FF2B5EF4-FFF2-40B4-BE49-F238E27FC236}">
                <a16:creationId xmlns:a16="http://schemas.microsoft.com/office/drawing/2014/main" id="{212128DE-9738-4501-B9F2-59B05240677E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 b="-1"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</p:spTree>
    <p:extLst>
      <p:ext uri="{BB962C8B-B14F-4D97-AF65-F5344CB8AC3E}">
        <p14:creationId xmlns:p14="http://schemas.microsoft.com/office/powerpoint/2010/main" val="3093191165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E472C61-8D49-4649-9CFF-51E5DB599C7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62001" y="803325"/>
            <a:ext cx="5314536" cy="1325563"/>
          </a:xfrm>
        </p:spPr>
        <p:txBody>
          <a:bodyPr>
            <a:normAutofit/>
          </a:bodyPr>
          <a:lstStyle/>
          <a:p>
            <a:r>
              <a:rPr lang="es-MX" dirty="0"/>
              <a:t>Tipos de </a:t>
            </a:r>
            <a:r>
              <a:rPr lang="es-MX" dirty="0" err="1"/>
              <a:t>decision</a:t>
            </a:r>
            <a:endParaRPr lang="en-US" dirty="0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83903B5-3FAF-4030-B9A7-709913595376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762000" y="2279018"/>
            <a:ext cx="5314543" cy="3375920"/>
          </a:xfrm>
        </p:spPr>
        <p:txBody>
          <a:bodyPr anchor="t">
            <a:normAutofit/>
          </a:bodyPr>
          <a:lstStyle/>
          <a:p>
            <a:r>
              <a:rPr lang="es-MX" dirty="0"/>
              <a:t>Decisión tipo 2</a:t>
            </a:r>
          </a:p>
          <a:p>
            <a:pPr lvl="1"/>
            <a:r>
              <a:rPr lang="en-US" sz="2800" dirty="0"/>
              <a:t>Son </a:t>
            </a:r>
            <a:r>
              <a:rPr lang="en-US" sz="2800" dirty="0" err="1"/>
              <a:t>decisiones</a:t>
            </a:r>
            <a:r>
              <a:rPr lang="en-US" sz="2800" dirty="0"/>
              <a:t> que </a:t>
            </a:r>
            <a:r>
              <a:rPr lang="en-US" sz="2800" dirty="0" err="1"/>
              <a:t>uno</a:t>
            </a:r>
            <a:r>
              <a:rPr lang="en-US" sz="2800" dirty="0"/>
              <a:t> </a:t>
            </a:r>
            <a:r>
              <a:rPr lang="en-US" sz="2800" dirty="0" err="1"/>
              <a:t>puede</a:t>
            </a:r>
            <a:r>
              <a:rPr lang="en-US" sz="2800" dirty="0"/>
              <a:t> </a:t>
            </a:r>
            <a:r>
              <a:rPr lang="en-US" sz="2800" dirty="0" err="1"/>
              <a:t>darse</a:t>
            </a:r>
            <a:r>
              <a:rPr lang="en-US" sz="2800" dirty="0"/>
              <a:t> el </a:t>
            </a:r>
            <a:r>
              <a:rPr lang="en-US" sz="2800" dirty="0" err="1"/>
              <a:t>tiempo</a:t>
            </a:r>
            <a:r>
              <a:rPr lang="en-US" sz="2800" dirty="0"/>
              <a:t> de </a:t>
            </a:r>
            <a:r>
              <a:rPr lang="en-US" sz="2800" dirty="0" err="1"/>
              <a:t>evaluar</a:t>
            </a:r>
            <a:r>
              <a:rPr lang="en-US" sz="2800" dirty="0"/>
              <a:t>.</a:t>
            </a:r>
          </a:p>
          <a:p>
            <a:pPr lvl="1"/>
            <a:r>
              <a:rPr lang="en-US" sz="2800" dirty="0" err="1"/>
              <a:t>Implican</a:t>
            </a:r>
            <a:r>
              <a:rPr lang="en-US" sz="2800" dirty="0"/>
              <a:t> </a:t>
            </a:r>
            <a:r>
              <a:rPr lang="en-US" sz="2800" dirty="0" err="1"/>
              <a:t>calculos</a:t>
            </a:r>
            <a:r>
              <a:rPr lang="en-US" sz="2800" dirty="0"/>
              <a:t>, por mas </a:t>
            </a:r>
            <a:r>
              <a:rPr lang="es-MX" sz="2800" dirty="0"/>
              <a:t>experiencia</a:t>
            </a:r>
            <a:r>
              <a:rPr lang="en-US" sz="2800" dirty="0"/>
              <a:t> que </a:t>
            </a:r>
            <a:r>
              <a:rPr lang="es-MX" sz="2800" dirty="0"/>
              <a:t>tengas</a:t>
            </a:r>
          </a:p>
          <a:p>
            <a:pPr lvl="1"/>
            <a:r>
              <a:rPr lang="en-US" sz="2800" dirty="0" err="1"/>
              <a:t>Muchas</a:t>
            </a:r>
            <a:r>
              <a:rPr lang="en-US" sz="2800" dirty="0"/>
              <a:t> </a:t>
            </a:r>
            <a:r>
              <a:rPr lang="en-US" sz="2800" dirty="0" err="1"/>
              <a:t>veces</a:t>
            </a:r>
            <a:r>
              <a:rPr lang="en-US" sz="2800" dirty="0"/>
              <a:t> </a:t>
            </a:r>
            <a:r>
              <a:rPr lang="en-US" sz="2800" dirty="0" err="1"/>
              <a:t>este</a:t>
            </a:r>
            <a:r>
              <a:rPr lang="en-US" sz="2800" dirty="0"/>
              <a:t> </a:t>
            </a:r>
            <a:r>
              <a:rPr lang="en-US" sz="2800" dirty="0" err="1"/>
              <a:t>tipo</a:t>
            </a:r>
            <a:r>
              <a:rPr lang="en-US" sz="2800" dirty="0"/>
              <a:t> de decision </a:t>
            </a:r>
            <a:r>
              <a:rPr lang="en-US" sz="2800" dirty="0" err="1"/>
              <a:t>requiere</a:t>
            </a:r>
            <a:r>
              <a:rPr lang="en-US" sz="2800" dirty="0"/>
              <a:t> un </a:t>
            </a:r>
            <a:r>
              <a:rPr lang="es-MX" sz="2800" dirty="0"/>
              <a:t>consenso</a:t>
            </a:r>
            <a:r>
              <a:rPr lang="en-US" sz="2800" dirty="0"/>
              <a:t>.</a:t>
            </a:r>
          </a:p>
          <a:p>
            <a:pPr lvl="1"/>
            <a:endParaRPr lang="en-US" sz="280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CF62D2A7-8207-488C-9F46-316BA81A16C8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 flipH="1">
            <a:off x="6582780" y="-2008"/>
            <a:ext cx="5609220" cy="5840278"/>
          </a:xfrm>
          <a:custGeom>
            <a:avLst/>
            <a:gdLst>
              <a:gd name="connsiteX0" fmla="*/ 0 w 5609220"/>
              <a:gd name="connsiteY0" fmla="*/ 0 h 5840278"/>
              <a:gd name="connsiteX1" fmla="*/ 4637091 w 5609220"/>
              <a:gd name="connsiteY1" fmla="*/ 0 h 5840278"/>
              <a:gd name="connsiteX2" fmla="*/ 4822569 w 5609220"/>
              <a:gd name="connsiteY2" fmla="*/ 204077 h 5840278"/>
              <a:gd name="connsiteX3" fmla="*/ 5609220 w 5609220"/>
              <a:gd name="connsiteY3" fmla="*/ 2395363 h 5840278"/>
              <a:gd name="connsiteX4" fmla="*/ 2164305 w 5609220"/>
              <a:gd name="connsiteY4" fmla="*/ 5840278 h 5840278"/>
              <a:gd name="connsiteX5" fmla="*/ 238220 w 5609220"/>
              <a:gd name="connsiteY5" fmla="*/ 5251941 h 5840278"/>
              <a:gd name="connsiteX6" fmla="*/ 0 w 5609220"/>
              <a:gd name="connsiteY6" fmla="*/ 5073803 h 584027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5609220" h="5840278">
                <a:moveTo>
                  <a:pt x="0" y="0"/>
                </a:moveTo>
                <a:lnTo>
                  <a:pt x="4637091" y="0"/>
                </a:lnTo>
                <a:lnTo>
                  <a:pt x="4822569" y="204077"/>
                </a:lnTo>
                <a:cubicBezTo>
                  <a:pt x="5314007" y="799562"/>
                  <a:pt x="5609220" y="1562987"/>
                  <a:pt x="5609220" y="2395363"/>
                </a:cubicBezTo>
                <a:cubicBezTo>
                  <a:pt x="5609220" y="4297937"/>
                  <a:pt x="4066879" y="5840278"/>
                  <a:pt x="2164305" y="5840278"/>
                </a:cubicBezTo>
                <a:cubicBezTo>
                  <a:pt x="1450840" y="5840278"/>
                  <a:pt x="788032" y="5623387"/>
                  <a:pt x="238220" y="5251941"/>
                </a:cubicBezTo>
                <a:lnTo>
                  <a:pt x="0" y="5073803"/>
                </a:ln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Calibri" panose="020F0502020204030204"/>
              <a:ea typeface="+mn-ea"/>
              <a:cs typeface="+mn-cs"/>
            </a:endParaRPr>
          </a:p>
        </p:txBody>
      </p:sp>
      <p:pic>
        <p:nvPicPr>
          <p:cNvPr id="5" name="Picture 4" descr="A picture containing outdoor, person, road, group&#10;&#10;Description automatically generated">
            <a:extLst>
              <a:ext uri="{FF2B5EF4-FFF2-40B4-BE49-F238E27FC236}">
                <a16:creationId xmlns:a16="http://schemas.microsoft.com/office/drawing/2014/main" id="{CAD130C0-0B46-4B20-B63E-BFC1A85D3FAA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6750141" y="-2"/>
            <a:ext cx="5441859" cy="5654940"/>
          </a:xfrm>
          <a:custGeom>
            <a:avLst/>
            <a:gdLst/>
            <a:ahLst/>
            <a:cxnLst/>
            <a:rect l="l" t="t" r="r" b="b"/>
            <a:pathLst>
              <a:path w="5441859" h="5654940">
                <a:moveTo>
                  <a:pt x="1041368" y="0"/>
                </a:moveTo>
                <a:lnTo>
                  <a:pt x="5441859" y="0"/>
                </a:lnTo>
                <a:lnTo>
                  <a:pt x="5441859" y="4820612"/>
                </a:lnTo>
                <a:lnTo>
                  <a:pt x="5285166" y="4957981"/>
                </a:lnTo>
                <a:cubicBezTo>
                  <a:pt x="4729628" y="5394557"/>
                  <a:pt x="4029081" y="5654940"/>
                  <a:pt x="3267719" y="5654940"/>
                </a:cubicBezTo>
                <a:cubicBezTo>
                  <a:pt x="1463008" y="5654940"/>
                  <a:pt x="0" y="4191932"/>
                  <a:pt x="0" y="2387221"/>
                </a:cubicBezTo>
                <a:cubicBezTo>
                  <a:pt x="0" y="1484866"/>
                  <a:pt x="365752" y="667936"/>
                  <a:pt x="957093" y="76595"/>
                </a:cubicBezTo>
                <a:close/>
              </a:path>
            </a:pathLst>
          </a:custGeom>
        </p:spPr>
      </p:pic>
      <p:sp>
        <p:nvSpPr>
          <p:cNvPr id="6" name="TextBox 5">
            <a:extLst>
              <a:ext uri="{FF2B5EF4-FFF2-40B4-BE49-F238E27FC236}">
                <a16:creationId xmlns:a16="http://schemas.microsoft.com/office/drawing/2014/main" id="{FA8B0502-F8B8-44E5-B21C-E6F7C09BA4BE}"/>
              </a:ext>
            </a:extLst>
          </p:cNvPr>
          <p:cNvSpPr txBox="1"/>
          <p:nvPr/>
        </p:nvSpPr>
        <p:spPr>
          <a:xfrm>
            <a:off x="9884958" y="6657945"/>
            <a:ext cx="2307042" cy="200055"/>
          </a:xfrm>
          <a:prstGeom prst="rect">
            <a:avLst/>
          </a:prstGeom>
          <a:solidFill>
            <a:srgbClr val="000000"/>
          </a:solidFill>
        </p:spPr>
        <p:txBody>
          <a:bodyPr wrap="none" rtlCol="0">
            <a:spAutoFit/>
          </a:bodyPr>
          <a:lstStyle/>
          <a:p>
            <a:pPr algn="r">
              <a:spcAft>
                <a:spcPts val="600"/>
              </a:spcAft>
            </a:pPr>
            <a:r>
              <a:rPr lang="en-US" sz="700">
                <a:solidFill>
                  <a:srgbClr val="FFFFFF"/>
                </a:solidFill>
                <a:hlinkClick r:id="rId3" tooltip="https://en.wikipedia.org/wiki/Lake_Biwa_Marathon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This Photo</a:t>
            </a:r>
            <a:r>
              <a:rPr lang="en-US" sz="700">
                <a:solidFill>
                  <a:srgbClr val="FFFFFF"/>
                </a:solidFill>
              </a:rPr>
              <a:t> by Unknown Author is licensed under </a:t>
            </a:r>
            <a:r>
              <a:rPr lang="en-US" sz="700">
                <a:solidFill>
                  <a:srgbClr val="FFFFFF"/>
                </a:solidFill>
                <a:hlinkClick r:id="rId4" tooltip="https://creativecommons.org/licenses/by-sa/3.0/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CC BY-SA</a:t>
            </a:r>
            <a:endParaRPr lang="en-US" sz="700">
              <a:solidFill>
                <a:srgbClr val="FFFFFF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83622701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Content Placeholder 12" descr="A group of people in a room&#10;&#10;Description automatically generated">
            <a:extLst>
              <a:ext uri="{FF2B5EF4-FFF2-40B4-BE49-F238E27FC236}">
                <a16:creationId xmlns:a16="http://schemas.microsoft.com/office/drawing/2014/main" id="{E542B197-D87E-48BB-A647-B56B7E4799C8}"/>
              </a:ext>
            </a:extLst>
          </p:cNvPr>
          <p:cNvPicPr>
            <a:picLocks noChangeAspect="1"/>
          </p:cNvPicPr>
          <p:nvPr/>
        </p:nvPicPr>
        <p:blipFill rotWithShape="1">
          <a:blip r:embed="rId2" cstate="screen">
            <a:extLst>
              <a:ext uri="{28A0092B-C50C-407E-A947-70E740481C1C}">
                <a14:useLocalDpi xmlns:a14="http://schemas.microsoft.com/office/drawing/2010/main"/>
              </a:ext>
              <a:ext uri="{837473B0-CC2E-450A-ABE3-18F120FF3D39}">
                <a1611:picAttrSrcUrl xmlns:a1611="http://schemas.microsoft.com/office/drawing/2016/11/main" r:id="rId3"/>
              </a:ext>
            </a:extLst>
          </a:blip>
          <a:srcRect/>
          <a:stretch/>
        </p:blipFill>
        <p:spPr>
          <a:xfrm>
            <a:off x="20" y="10"/>
            <a:ext cx="12191980" cy="6857990"/>
          </a:xfrm>
          <a:prstGeom prst="rect">
            <a:avLst/>
          </a:prstGeom>
        </p:spPr>
      </p:pic>
      <p:sp>
        <p:nvSpPr>
          <p:cNvPr id="25" name="Rectangle 24">
            <a:extLst>
              <a:ext uri="{FF2B5EF4-FFF2-40B4-BE49-F238E27FC236}">
                <a16:creationId xmlns:a16="http://schemas.microsoft.com/office/drawing/2014/main" id="{37C89E4B-3C9F-44B9-8B86-D9E3D112D8E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5320142"/>
            <a:ext cx="12192000" cy="736551"/>
          </a:xfrm>
          <a:prstGeom prst="rect">
            <a:avLst/>
          </a:prstGeom>
          <a:solidFill>
            <a:schemeClr val="bg1">
              <a:alpha val="9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347C0F3-D3EC-43AD-999D-7EA5560C15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23875" y="5317240"/>
            <a:ext cx="11210925" cy="744836"/>
          </a:xfrm>
          <a:prstGeom prst="ellipse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3100">
                <a:solidFill>
                  <a:schemeClr val="tx1">
                    <a:lumMod val="85000"/>
                    <a:lumOff val="15000"/>
                  </a:schemeClr>
                </a:solidFill>
              </a:rPr>
              <a:t>Una ciudad tiene múltiples decisiones tipo 1</a:t>
            </a:r>
          </a:p>
        </p:txBody>
      </p:sp>
      <p:cxnSp>
        <p:nvCxnSpPr>
          <p:cNvPr id="27" name="Straight Connector 26">
            <a:extLst>
              <a:ext uri="{FF2B5EF4-FFF2-40B4-BE49-F238E27FC236}">
                <a16:creationId xmlns:a16="http://schemas.microsoft.com/office/drawing/2014/main" id="{AA2EAA10-076F-46BD-8F0F-B9A2FB77A85C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5241983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Straight Connector 28">
            <a:extLst>
              <a:ext uri="{FF2B5EF4-FFF2-40B4-BE49-F238E27FC236}">
                <a16:creationId xmlns:a16="http://schemas.microsoft.com/office/drawing/2014/main" id="{D891E407-403B-4764-86C9-33A56D3BCAA3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CxnSpPr>
            <a:cxnSpLocks noGrp="1" noRot="1" noChangeAspect="1" noMove="1" noResize="1" noEditPoints="1" noAdjustHandles="1" noChangeArrowheads="1" noChangeShapeType="1"/>
          </p:cNvCxn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CxnSpPr>
        <p:spPr>
          <a:xfrm>
            <a:off x="0" y="6134852"/>
            <a:ext cx="12192000" cy="0"/>
          </a:xfrm>
          <a:prstGeom prst="line">
            <a:avLst/>
          </a:prstGeom>
          <a:ln w="41275">
            <a:solidFill>
              <a:schemeClr val="bg1">
                <a:alpha val="9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2680885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1661</TotalTime>
  <Words>305</Words>
  <Application>Microsoft Office PowerPoint</Application>
  <PresentationFormat>Widescreen</PresentationFormat>
  <Paragraphs>37</Paragraphs>
  <Slides>21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21</vt:i4>
      </vt:variant>
    </vt:vector>
  </HeadingPairs>
  <TitlesOfParts>
    <vt:vector size="26" baseType="lpstr">
      <vt:lpstr>Arial</vt:lpstr>
      <vt:lpstr>Avenir Next LT Pro</vt:lpstr>
      <vt:lpstr>Calibri</vt:lpstr>
      <vt:lpstr>Calibri Light</vt:lpstr>
      <vt:lpstr>Office Theme</vt:lpstr>
      <vt:lpstr>Toma de Decisiones utilizando Data Science y Big Data</vt:lpstr>
      <vt:lpstr>Toma de decisiones basadas en datos</vt:lpstr>
      <vt:lpstr>PowerPoint Presentation</vt:lpstr>
      <vt:lpstr>PowerPoint Presentation</vt:lpstr>
      <vt:lpstr>Thinking Fast and Slow</vt:lpstr>
      <vt:lpstr>PowerPoint Presentation</vt:lpstr>
      <vt:lpstr>Tipos de decision</vt:lpstr>
      <vt:lpstr>Tipos de decision</vt:lpstr>
      <vt:lpstr>Una ciudad tiene múltiples decisiones tipo 1</vt:lpstr>
      <vt:lpstr>Las decisiones tipo 2 por lo general afectan a la ciudad a largo plazo.</vt:lpstr>
      <vt:lpstr>Que pasa cuando usamos el sistema 2 en lo que debería ser un sistema 1?</vt:lpstr>
      <vt:lpstr>Terremoto de Japón en el 2011, y desastre de Fukushima</vt:lpstr>
      <vt:lpstr>PowerPoint Presentation</vt:lpstr>
      <vt:lpstr>Que tipo de decisión debería usar los datos?</vt:lpstr>
      <vt:lpstr>Debe usarse IA para toda la toma de decisiones?</vt:lpstr>
      <vt:lpstr>Human + AI</vt:lpstr>
      <vt:lpstr>PowerPoint Presentation</vt:lpstr>
      <vt:lpstr>PowerPoint Presentation</vt:lpstr>
      <vt:lpstr>PowerPoint Presentation</vt:lpstr>
      <vt:lpstr>Requerimentos para la toma de decisiones basadas en datos.</vt:lpstr>
      <vt:lpstr>Tarea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Toma de Decisiones utilizando Data Science y Big Data</dc:title>
  <dc:creator>Leon Felipe Palafox Novack</dc:creator>
  <cp:lastModifiedBy>León Felipe Palafox Novack</cp:lastModifiedBy>
  <cp:revision>16</cp:revision>
  <dcterms:created xsi:type="dcterms:W3CDTF">2020-06-03T23:08:25Z</dcterms:created>
  <dcterms:modified xsi:type="dcterms:W3CDTF">2022-03-29T02:10:00Z</dcterms:modified>
</cp:coreProperties>
</file>